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20"/>
  </p:notesMasterIdLst>
  <p:sldIdLst>
    <p:sldId id="256" r:id="rId2"/>
    <p:sldId id="263" r:id="rId3"/>
    <p:sldId id="269" r:id="rId4"/>
    <p:sldId id="270" r:id="rId5"/>
    <p:sldId id="257" r:id="rId6"/>
    <p:sldId id="262" r:id="rId7"/>
    <p:sldId id="271" r:id="rId8"/>
    <p:sldId id="264" r:id="rId9"/>
    <p:sldId id="258" r:id="rId10"/>
    <p:sldId id="259" r:id="rId11"/>
    <p:sldId id="260" r:id="rId12"/>
    <p:sldId id="261" r:id="rId13"/>
    <p:sldId id="265" r:id="rId14"/>
    <p:sldId id="272" r:id="rId15"/>
    <p:sldId id="267" r:id="rId16"/>
    <p:sldId id="268" r:id="rId17"/>
    <p:sldId id="266"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191" autoAdjust="0"/>
  </p:normalViewPr>
  <p:slideViewPr>
    <p:cSldViewPr snapToGrid="0">
      <p:cViewPr varScale="1">
        <p:scale>
          <a:sx n="100" d="100"/>
          <a:sy n="100" d="100"/>
        </p:scale>
        <p:origin x="936"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128DB-26FC-456C-AA85-A76C31CD4296}" type="datetimeFigureOut">
              <a:rPr lang="en-US" smtClean="0"/>
              <a:t>6/7/2015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A1744-4173-47D8-9C66-0FC47737D5EF}" type="slidenum">
              <a:rPr lang="en-US" smtClean="0"/>
              <a:t>‹#›</a:t>
            </a:fld>
            <a:endParaRPr lang="en-US"/>
          </a:p>
        </p:txBody>
      </p:sp>
    </p:spTree>
    <p:extLst>
      <p:ext uri="{BB962C8B-B14F-4D97-AF65-F5344CB8AC3E}">
        <p14:creationId xmlns:p14="http://schemas.microsoft.com/office/powerpoint/2010/main" val="2657422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video, we’re going to take a look at </a:t>
            </a:r>
            <a:r>
              <a:rPr lang="en-US" sz="1200" kern="1200" baseline="0" dirty="0" smtClean="0">
                <a:solidFill>
                  <a:schemeClr val="tx1"/>
                </a:solidFill>
                <a:effectLst/>
                <a:latin typeface="+mn-lt"/>
                <a:ea typeface="+mn-ea"/>
                <a:cs typeface="+mn-cs"/>
              </a:rPr>
              <a:t>putting together</a:t>
            </a:r>
            <a:r>
              <a:rPr lang="en-US" sz="1200" kern="1200" dirty="0" smtClean="0">
                <a:solidFill>
                  <a:schemeClr val="tx1"/>
                </a:solidFill>
                <a:effectLst/>
                <a:latin typeface="+mn-lt"/>
                <a:ea typeface="+mn-ea"/>
                <a:cs typeface="+mn-cs"/>
              </a:rPr>
              <a:t> a tally controller for the Spyder video processor.  At the end of this video, we’ll have a device that will toggle relays on and off based 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specific sources going on and coming off screen.  We’ll get started </a:t>
            </a:r>
            <a:r>
              <a:rPr lang="en-US" sz="1200" kern="1200" baseline="0" dirty="0" smtClean="0">
                <a:solidFill>
                  <a:schemeClr val="tx1"/>
                </a:solidFill>
                <a:effectLst/>
                <a:latin typeface="+mn-lt"/>
                <a:ea typeface="+mn-ea"/>
                <a:cs typeface="+mn-cs"/>
              </a:rPr>
              <a:t>by setting up some hardware, and then we’ll write an application which will listen to Spyder traffic </a:t>
            </a:r>
            <a:r>
              <a:rPr lang="en-US" sz="1200" kern="1200" baseline="0" smtClean="0">
                <a:solidFill>
                  <a:schemeClr val="tx1"/>
                </a:solidFill>
                <a:effectLst/>
                <a:latin typeface="+mn-lt"/>
                <a:ea typeface="+mn-ea"/>
                <a:cs typeface="+mn-cs"/>
              </a:rPr>
              <a:t>and manage </a:t>
            </a:r>
            <a:r>
              <a:rPr lang="en-US" sz="1200" kern="1200" baseline="0" dirty="0" smtClean="0">
                <a:solidFill>
                  <a:schemeClr val="tx1"/>
                </a:solidFill>
                <a:effectLst/>
                <a:latin typeface="+mn-lt"/>
                <a:ea typeface="+mn-ea"/>
                <a:cs typeface="+mn-cs"/>
              </a:rPr>
              <a:t>our tallies.</a:t>
            </a:r>
          </a:p>
        </p:txBody>
      </p:sp>
      <p:sp>
        <p:nvSpPr>
          <p:cNvPr id="4" name="Slide Number Placeholder 3"/>
          <p:cNvSpPr>
            <a:spLocks noGrp="1"/>
          </p:cNvSpPr>
          <p:nvPr>
            <p:ph type="sldNum" sz="quarter" idx="10"/>
          </p:nvPr>
        </p:nvSpPr>
        <p:spPr/>
        <p:txBody>
          <a:bodyPr/>
          <a:lstStyle/>
          <a:p>
            <a:fld id="{9A5A1744-4173-47D8-9C66-0FC47737D5EF}" type="slidenum">
              <a:rPr lang="en-US" smtClean="0"/>
              <a:t>1</a:t>
            </a:fld>
            <a:endParaRPr lang="en-US"/>
          </a:p>
        </p:txBody>
      </p:sp>
    </p:spTree>
    <p:extLst>
      <p:ext uri="{BB962C8B-B14F-4D97-AF65-F5344CB8AC3E}">
        <p14:creationId xmlns:p14="http://schemas.microsoft.com/office/powerpoint/2010/main" val="73015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real-time state of the Spyder server, including layer</a:t>
            </a:r>
            <a:r>
              <a:rPr lang="en-US" baseline="0" dirty="0" smtClean="0"/>
              <a:t> </a:t>
            </a:r>
            <a:r>
              <a:rPr lang="en-US" baseline="0" dirty="0" err="1" smtClean="0"/>
              <a:t>keyframes</a:t>
            </a:r>
            <a:r>
              <a:rPr lang="en-US" baseline="0" dirty="0" smtClean="0"/>
              <a:t>, outputs, router assignments, DDR playback, and </a:t>
            </a:r>
            <a:r>
              <a:rPr lang="en-US" baseline="0" dirty="0" err="1" smtClean="0"/>
              <a:t>pixelspaces</a:t>
            </a:r>
            <a:r>
              <a:rPr lang="en-US" baseline="0" dirty="0" smtClean="0"/>
              <a:t>, are transmitted as a UDP multicast stream onto the network.  The amount of data transmitted can be fairly large, and is tightly packed into a proprietary format, which is then compressed before transmission.  The rate of update transmissions is generally one per second when all layers are idle, and ramps up when layers are in motion.  Client applications on the network can subscribe to the multicast group to receive this information, and as long as they know how to decompress and </a:t>
            </a:r>
            <a:r>
              <a:rPr lang="en-US" baseline="0" dirty="0" err="1" smtClean="0"/>
              <a:t>deserialize</a:t>
            </a:r>
            <a:r>
              <a:rPr lang="en-US" baseline="0" dirty="0" smtClean="0"/>
              <a:t> it, they effectively have access to real-time server status without ever having to poll the server.</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10</a:t>
            </a:fld>
            <a:endParaRPr lang="en-US"/>
          </a:p>
        </p:txBody>
      </p:sp>
    </p:spTree>
    <p:extLst>
      <p:ext uri="{BB962C8B-B14F-4D97-AF65-F5344CB8AC3E}">
        <p14:creationId xmlns:p14="http://schemas.microsoft.com/office/powerpoint/2010/main" val="2518600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last</a:t>
            </a:r>
            <a:r>
              <a:rPr lang="en-US" baseline="0" dirty="0" smtClean="0"/>
              <a:t> point is important - </a:t>
            </a:r>
            <a:r>
              <a:rPr lang="en-US" dirty="0" smtClean="0"/>
              <a:t>the use of multicast</a:t>
            </a:r>
            <a:r>
              <a:rPr lang="en-US" baseline="0" dirty="0" smtClean="0"/>
              <a:t> traffic to serve multiple clients simultaneously means that the Spyder server can serve a large number of clients without incurring additional overhead from each client.  Effectively the Spyder server doesn’t care if it has 0, 1, or 100 clients connected at any given time.</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11</a:t>
            </a:fld>
            <a:endParaRPr lang="en-US"/>
          </a:p>
        </p:txBody>
      </p:sp>
    </p:spTree>
    <p:extLst>
      <p:ext uri="{BB962C8B-B14F-4D97-AF65-F5344CB8AC3E}">
        <p14:creationId xmlns:p14="http://schemas.microsoft.com/office/powerpoint/2010/main" val="4072349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 a good Spyder citizen, our</a:t>
            </a:r>
            <a:r>
              <a:rPr lang="en-US" baseline="0" dirty="0" smtClean="0"/>
              <a:t> tally controller is going to listen to these same broadcast and multicast messages, effectively leaving the Spyder servers unaware that our tally controller is on the network at all.</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12</a:t>
            </a:fld>
            <a:endParaRPr lang="en-US"/>
          </a:p>
        </p:txBody>
      </p:sp>
    </p:spTree>
    <p:extLst>
      <p:ext uri="{BB962C8B-B14F-4D97-AF65-F5344CB8AC3E}">
        <p14:creationId xmlns:p14="http://schemas.microsoft.com/office/powerpoint/2010/main" val="2240689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to berate the point, but let’s talk for just a second about how we’re not implementing our</a:t>
            </a:r>
            <a:r>
              <a:rPr lang="en-US" baseline="0" dirty="0" smtClean="0"/>
              <a:t> tally controller.  One alternate way of building our software would be to leverage </a:t>
            </a:r>
            <a:r>
              <a:rPr lang="en-US" baseline="0" dirty="0" err="1" smtClean="0"/>
              <a:t>Spyder’s</a:t>
            </a:r>
            <a:r>
              <a:rPr lang="en-US" baseline="0" dirty="0" smtClean="0"/>
              <a:t> external control protocol to poll for the layer status information we need to determine which sources are visible in program PixelSpaces.  This code would have us in a tight loop, querying for layer keyframe and source information one layer at a time, and would use up a decent amount of network bandwidth and Spyder processing power.  On a larger system with something like 32 or more layers, it could take a while to get through a full loop, causing the tally switching to appear sluggish or delayed.  Note that for most implementations, the polling route is likely the only way to go.  De-serializing the drawing data messages on the network is hard - especially since they aren’t publicly documented - and without leveraging an existing library to handle this for us the project would be exponentially more complicated.  Luckily, we will be leveraging an open-source Spyder Client library written for </a:t>
            </a:r>
            <a:r>
              <a:rPr lang="en-US" baseline="0" dirty="0" err="1" smtClean="0"/>
              <a:t>.Net</a:t>
            </a:r>
            <a:r>
              <a:rPr lang="en-US" baseline="0" dirty="0" smtClean="0"/>
              <a:t> desktop and store applications on the Windows platform.</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13</a:t>
            </a:fld>
            <a:endParaRPr lang="en-US"/>
          </a:p>
        </p:txBody>
      </p:sp>
    </p:spTree>
    <p:extLst>
      <p:ext uri="{BB962C8B-B14F-4D97-AF65-F5344CB8AC3E}">
        <p14:creationId xmlns:p14="http://schemas.microsoft.com/office/powerpoint/2010/main" val="3606668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leverage the Spyder Client library, we’ll be running</a:t>
            </a:r>
            <a:r>
              <a:rPr lang="en-US" baseline="0" dirty="0" smtClean="0"/>
              <a:t> </a:t>
            </a:r>
            <a:r>
              <a:rPr lang="en-US" dirty="0" smtClean="0"/>
              <a:t>Windows 10 IoT Core </a:t>
            </a:r>
            <a:r>
              <a:rPr lang="en-US" baseline="0" dirty="0" smtClean="0"/>
              <a:t>as the OS on our Raspberry Pi 2 board.  This edition of Windows was released as a preview at the end of April 2015, and it’s essentially a compact, stripped down version of the Windows OS.  Missing from this OS is any desktop user interface and most of the background service </a:t>
            </a:r>
            <a:r>
              <a:rPr lang="en-US" baseline="0" dirty="0" err="1" smtClean="0"/>
              <a:t>gak</a:t>
            </a:r>
            <a:r>
              <a:rPr lang="en-US" baseline="0" dirty="0" smtClean="0"/>
              <a:t> needed for the desktop OS. It’s designed to run an embedded-style application, and by using it we can leverage existing libraries written for the Windows platform.</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14</a:t>
            </a:fld>
            <a:endParaRPr lang="en-US"/>
          </a:p>
        </p:txBody>
      </p:sp>
    </p:spTree>
    <p:extLst>
      <p:ext uri="{BB962C8B-B14F-4D97-AF65-F5344CB8AC3E}">
        <p14:creationId xmlns:p14="http://schemas.microsoft.com/office/powerpoint/2010/main" val="2611679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the full software stack - we’ll be running Windows 10 IoT Core as our operating</a:t>
            </a:r>
            <a:r>
              <a:rPr lang="en-US" baseline="0" dirty="0" smtClean="0"/>
              <a:t> system, and we’ll be writing our tally controller as a universal Windows application.  Our application will leverage the Windows IoT Extension SDK to give us access to the GPIO ports on our Raspberry Pi, and we’ll pull in the Spyder Client library from </a:t>
            </a:r>
            <a:r>
              <a:rPr lang="en-US" baseline="0" dirty="0" err="1" smtClean="0"/>
              <a:t>Nuget</a:t>
            </a:r>
            <a:r>
              <a:rPr lang="en-US" baseline="0" dirty="0" smtClean="0"/>
              <a:t> to handle our Spyder communication.</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15</a:t>
            </a:fld>
            <a:endParaRPr lang="en-US"/>
          </a:p>
        </p:txBody>
      </p:sp>
    </p:spTree>
    <p:extLst>
      <p:ext uri="{BB962C8B-B14F-4D97-AF65-F5344CB8AC3E}">
        <p14:creationId xmlns:p14="http://schemas.microsoft.com/office/powerpoint/2010/main" val="1524335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application we write will look</a:t>
            </a:r>
            <a:r>
              <a:rPr lang="en-US" baseline="0" dirty="0" smtClean="0"/>
              <a:t> something like this – </a:t>
            </a:r>
          </a:p>
          <a:p>
            <a:endParaRPr lang="en-US" baseline="0" dirty="0" smtClean="0"/>
          </a:p>
          <a:p>
            <a:r>
              <a:rPr lang="en-US" baseline="0" dirty="0" smtClean="0"/>
              <a:t>Note that in this first video, we’re going to hard-code the Spyder Server IP address and the sources that we want to trigger our tallies on.  In a subsequent video, we’ll write a desktop application to configure the server and tally sources on our Pi. </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16</a:t>
            </a:fld>
            <a:endParaRPr lang="en-US"/>
          </a:p>
        </p:txBody>
      </p:sp>
    </p:spTree>
    <p:extLst>
      <p:ext uri="{BB962C8B-B14F-4D97-AF65-F5344CB8AC3E}">
        <p14:creationId xmlns:p14="http://schemas.microsoft.com/office/powerpoint/2010/main" val="3999419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talked through everything,</a:t>
            </a:r>
            <a:r>
              <a:rPr lang="en-US" baseline="0" dirty="0" smtClean="0"/>
              <a:t> let’s actually put it together and see something work.</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17</a:t>
            </a:fld>
            <a:endParaRPr lang="en-US"/>
          </a:p>
        </p:txBody>
      </p:sp>
    </p:spTree>
    <p:extLst>
      <p:ext uri="{BB962C8B-B14F-4D97-AF65-F5344CB8AC3E}">
        <p14:creationId xmlns:p14="http://schemas.microsoft.com/office/powerpoint/2010/main" val="1938726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finish up with a quick summary.  Throughout this video, we connected</a:t>
            </a:r>
            <a:r>
              <a:rPr lang="en-US" baseline="0" dirty="0" smtClean="0"/>
              <a:t> a relay board to a raspberry pi 2 running Windows 10 IoT Core, wrote a Windows Universal application to switch the relays based on Spyder sources displayed on screen, and finally we deployed that app and were able to see it </a:t>
            </a:r>
            <a:r>
              <a:rPr lang="en-US" baseline="0" smtClean="0"/>
              <a:t>running.</a:t>
            </a:r>
            <a:endParaRPr lang="en-US" baseline="0" dirty="0" smtClean="0"/>
          </a:p>
          <a:p>
            <a:endParaRPr lang="en-US" baseline="0" dirty="0" smtClean="0"/>
          </a:p>
          <a:p>
            <a:r>
              <a:rPr lang="en-US" dirty="0" smtClean="0"/>
              <a:t>So we</a:t>
            </a:r>
            <a:r>
              <a:rPr lang="en-US" baseline="0" dirty="0" smtClean="0"/>
              <a:t> now have our controller technically working, but we’ve left it hard-coded with the Spyder server address and the source names being used to control the tally relays.  In the next video, we’ll clean that up by adding a desktop application that can configure the tally controller remotely.  Until then, I hope you enjoyed the video and I thank you for watching.</a:t>
            </a:r>
          </a:p>
        </p:txBody>
      </p:sp>
      <p:sp>
        <p:nvSpPr>
          <p:cNvPr id="4" name="Slide Number Placeholder 3"/>
          <p:cNvSpPr>
            <a:spLocks noGrp="1"/>
          </p:cNvSpPr>
          <p:nvPr>
            <p:ph type="sldNum" sz="quarter" idx="10"/>
          </p:nvPr>
        </p:nvSpPr>
        <p:spPr/>
        <p:txBody>
          <a:bodyPr/>
          <a:lstStyle/>
          <a:p>
            <a:fld id="{9A5A1744-4173-47D8-9C66-0FC47737D5EF}" type="slidenum">
              <a:rPr lang="en-US" smtClean="0"/>
              <a:t>18</a:t>
            </a:fld>
            <a:endParaRPr lang="en-US"/>
          </a:p>
        </p:txBody>
      </p:sp>
    </p:spTree>
    <p:extLst>
      <p:ext uri="{BB962C8B-B14F-4D97-AF65-F5344CB8AC3E}">
        <p14:creationId xmlns:p14="http://schemas.microsoft.com/office/powerpoint/2010/main" val="2919932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 started by taking</a:t>
            </a:r>
            <a:r>
              <a:rPr lang="en-US" baseline="0" dirty="0" smtClean="0"/>
              <a:t> a look at the hardware platform we’ll be working with.  Over the last year, there’s been an explosion of small, cheap, general purpose hardware devices, and as a result we have a number of off the shelf solutions available to tackle this project.  I’ve decided to use the Raspberry Pi 2 hardware platform, and so let’s take a second to look at this amazing little board.</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2</a:t>
            </a:fld>
            <a:endParaRPr lang="en-US"/>
          </a:p>
        </p:txBody>
      </p:sp>
    </p:spTree>
    <p:extLst>
      <p:ext uri="{BB962C8B-B14F-4D97-AF65-F5344CB8AC3E}">
        <p14:creationId xmlns:p14="http://schemas.microsoft.com/office/powerpoint/2010/main" val="2293685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a:t>
            </a:r>
            <a:r>
              <a:rPr lang="en-US" sz="1200" kern="1200" baseline="0" dirty="0" smtClean="0">
                <a:solidFill>
                  <a:schemeClr val="tx1"/>
                </a:solidFill>
                <a:effectLst/>
                <a:latin typeface="+mn-lt"/>
                <a:ea typeface="+mn-ea"/>
                <a:cs typeface="+mn-cs"/>
              </a:rPr>
              <a:t> $35, t</a:t>
            </a:r>
            <a:r>
              <a:rPr lang="en-US" sz="1200" kern="1200" dirty="0" smtClean="0">
                <a:solidFill>
                  <a:schemeClr val="tx1"/>
                </a:solidFill>
                <a:effectLst/>
                <a:latin typeface="+mn-lt"/>
                <a:ea typeface="+mn-ea"/>
                <a:cs typeface="+mn-cs"/>
              </a:rPr>
              <a:t>he Raspberry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Pi 2 is an incredible offering which packs a quad-core 900Mhz processor, a Gigabyte of RAM, a 100Mb Ethernet connection, a ton of IO interfaces, and supports running a few different variants of Linux, and even an embedded variant</a:t>
            </a:r>
            <a:r>
              <a:rPr lang="en-US" sz="1200" kern="1200" baseline="0" dirty="0" smtClean="0">
                <a:solidFill>
                  <a:schemeClr val="tx1"/>
                </a:solidFill>
                <a:effectLst/>
                <a:latin typeface="+mn-lt"/>
                <a:ea typeface="+mn-ea"/>
                <a:cs typeface="+mn-cs"/>
              </a:rPr>
              <a:t> of Windows 10 that Microsoft launched at the </a:t>
            </a:r>
            <a:r>
              <a:rPr lang="en-US" sz="1200" kern="1200" baseline="0" dirty="0" err="1"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end of April 2015.</a:t>
            </a:r>
            <a:r>
              <a:rPr lang="en-US" sz="1200" kern="1200" dirty="0" smtClean="0">
                <a:solidFill>
                  <a:schemeClr val="tx1"/>
                </a:solidFill>
                <a:effectLst/>
                <a:latin typeface="+mn-lt"/>
                <a:ea typeface="+mn-ea"/>
                <a:cs typeface="+mn-cs"/>
              </a:rPr>
              <a:t>  I’d recommend grabbing</a:t>
            </a:r>
            <a:r>
              <a:rPr lang="en-US" sz="1200" kern="1200" baseline="0" dirty="0" smtClean="0">
                <a:solidFill>
                  <a:schemeClr val="tx1"/>
                </a:solidFill>
                <a:effectLst/>
                <a:latin typeface="+mn-lt"/>
                <a:ea typeface="+mn-ea"/>
                <a:cs typeface="+mn-cs"/>
              </a:rPr>
              <a:t> this up as a Kit from Amazon, which will run around $70, but includes a </a:t>
            </a:r>
            <a:r>
              <a:rPr lang="en-US" sz="1200" kern="1200" baseline="0" dirty="0" err="1" smtClean="0">
                <a:solidFill>
                  <a:schemeClr val="tx1"/>
                </a:solidFill>
                <a:effectLst/>
                <a:latin typeface="+mn-lt"/>
                <a:ea typeface="+mn-ea"/>
                <a:cs typeface="+mn-cs"/>
              </a:rPr>
              <a:t>Wifi</a:t>
            </a:r>
            <a:r>
              <a:rPr lang="en-US" sz="1200" kern="1200" baseline="0" dirty="0" smtClean="0">
                <a:solidFill>
                  <a:schemeClr val="tx1"/>
                </a:solidFill>
                <a:effectLst/>
                <a:latin typeface="+mn-lt"/>
                <a:ea typeface="+mn-ea"/>
                <a:cs typeface="+mn-cs"/>
              </a:rPr>
              <a:t> adapter, SD card to hold the OS, a power adapter, and a few other goodies.</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3</a:t>
            </a:fld>
            <a:endParaRPr lang="en-US"/>
          </a:p>
        </p:txBody>
      </p:sp>
    </p:spTree>
    <p:extLst>
      <p:ext uri="{BB962C8B-B14F-4D97-AF65-F5344CB8AC3E}">
        <p14:creationId xmlns:p14="http://schemas.microsoft.com/office/powerpoint/2010/main" val="259147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switch our camera tally relays, we’re going to connect our Pi to this 8-channel relay board. I picked this guy up on Amazon for $9.  This is a simple board that</a:t>
            </a:r>
            <a:r>
              <a:rPr lang="en-US" sz="1200" kern="1200" baseline="0" dirty="0" smtClean="0">
                <a:solidFill>
                  <a:schemeClr val="tx1"/>
                </a:solidFill>
                <a:effectLst/>
                <a:latin typeface="+mn-lt"/>
                <a:ea typeface="+mn-ea"/>
                <a:cs typeface="+mn-cs"/>
              </a:rPr>
              <a:t> has 8 input pins to control whether it’s individual relay contacts are open or closed, and is perfect for our tally controller project.</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4</a:t>
            </a:fld>
            <a:endParaRPr lang="en-US"/>
          </a:p>
        </p:txBody>
      </p:sp>
    </p:spTree>
    <p:extLst>
      <p:ext uri="{BB962C8B-B14F-4D97-AF65-F5344CB8AC3E}">
        <p14:creationId xmlns:p14="http://schemas.microsoft.com/office/powerpoint/2010/main" val="169424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Pi has a 40 pin header that exposes it’s various IO options, and I’ve chosen 8 general purpose Input/output pins to drive our relays.  We’ll also need to pull over a +5V line and ground wire from the Pi to our relay board’s header.  Once these two boards are connected together, we’ll effectively have a working device – minus the software.</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5</a:t>
            </a:fld>
            <a:endParaRPr lang="en-US"/>
          </a:p>
        </p:txBody>
      </p:sp>
    </p:spTree>
    <p:extLst>
      <p:ext uri="{BB962C8B-B14F-4D97-AF65-F5344CB8AC3E}">
        <p14:creationId xmlns:p14="http://schemas.microsoft.com/office/powerpoint/2010/main" val="133939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last bit…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a test harness for our project I’ve populated a small breadboard with 8 LEDs which will serve as our tally light simulator.  This will help us with debugging and allow us to see our tally</a:t>
            </a:r>
            <a:r>
              <a:rPr lang="en-US" sz="1200" kern="1200" baseline="0" dirty="0" smtClean="0">
                <a:solidFill>
                  <a:schemeClr val="tx1"/>
                </a:solidFill>
                <a:effectLst/>
                <a:latin typeface="+mn-lt"/>
                <a:ea typeface="+mn-ea"/>
                <a:cs typeface="+mn-cs"/>
              </a:rPr>
              <a:t> controller actually working</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6</a:t>
            </a:fld>
            <a:endParaRPr lang="en-US"/>
          </a:p>
        </p:txBody>
      </p:sp>
    </p:spTree>
    <p:extLst>
      <p:ext uri="{BB962C8B-B14F-4D97-AF65-F5344CB8AC3E}">
        <p14:creationId xmlns:p14="http://schemas.microsoft.com/office/powerpoint/2010/main" val="2865529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Here’s what our project hardware looks assembled.  It may not look too fancy sitting loose on my desk, but you can imagine that it would be straight-forward to make it into a legitimate piece of gear by mounting the pi and the relay board into a real chassis.  For now, since we’re all connected up, let’s switch over to the code and build our tally controller application.</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7</a:t>
            </a:fld>
            <a:endParaRPr lang="en-US"/>
          </a:p>
        </p:txBody>
      </p:sp>
    </p:spTree>
    <p:extLst>
      <p:ext uri="{BB962C8B-B14F-4D97-AF65-F5344CB8AC3E}">
        <p14:creationId xmlns:p14="http://schemas.microsoft.com/office/powerpoint/2010/main" val="206482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turn our focus to the software portion of our project.  As a primer, we’ll spend a minute talking about a couple aspects of how your Spyder is working under the covers, and how we’ll be able to leverage</a:t>
            </a:r>
            <a:r>
              <a:rPr lang="en-US" baseline="0" dirty="0" smtClean="0"/>
              <a:t> its architecture in our project.  Then we’ll spend a minute discussing the OS and application platform, and then we’ll finally dive into some code.</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8</a:t>
            </a:fld>
            <a:endParaRPr lang="en-US"/>
          </a:p>
        </p:txBody>
      </p:sp>
    </p:spTree>
    <p:extLst>
      <p:ext uri="{BB962C8B-B14F-4D97-AF65-F5344CB8AC3E}">
        <p14:creationId xmlns:p14="http://schemas.microsoft.com/office/powerpoint/2010/main" val="217649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likely already know that Spyders talk on an</a:t>
            </a:r>
            <a:r>
              <a:rPr lang="en-US" baseline="0" dirty="0" smtClean="0"/>
              <a:t> Ethernet network.  What you may not know is that they use a combination of TCP and UDP connections to communicate with clients.  Spyder servers send a UDP broadcast onto the network somewhere around every 10-30 seconds to announce their presence.  Client applications like Vista Advanced and the Spyder Client application in the Windows Store listen to the network for these broadcast messages, and use them to populate their server lists.  Before a user even connects, the client applications can establish background connections to the server or start listening to other network messages to provide a more rich user experience.  The Spyder Client, for example, shows the live simulator view of each Spyder on the network as part of it’s server selection screen.</a:t>
            </a:r>
            <a:endParaRPr lang="en-US" dirty="0"/>
          </a:p>
        </p:txBody>
      </p:sp>
      <p:sp>
        <p:nvSpPr>
          <p:cNvPr id="4" name="Slide Number Placeholder 3"/>
          <p:cNvSpPr>
            <a:spLocks noGrp="1"/>
          </p:cNvSpPr>
          <p:nvPr>
            <p:ph type="sldNum" sz="quarter" idx="10"/>
          </p:nvPr>
        </p:nvSpPr>
        <p:spPr/>
        <p:txBody>
          <a:bodyPr/>
          <a:lstStyle/>
          <a:p>
            <a:fld id="{9A5A1744-4173-47D8-9C66-0FC47737D5EF}" type="slidenum">
              <a:rPr lang="en-US" smtClean="0"/>
              <a:t>9</a:t>
            </a:fld>
            <a:endParaRPr lang="en-US"/>
          </a:p>
        </p:txBody>
      </p:sp>
    </p:spTree>
    <p:extLst>
      <p:ext uri="{BB962C8B-B14F-4D97-AF65-F5344CB8AC3E}">
        <p14:creationId xmlns:p14="http://schemas.microsoft.com/office/powerpoint/2010/main" val="73144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FC63037-E12C-4135-8D7C-078CCB52A929}" type="datetimeFigureOut">
              <a:rPr lang="en-US" smtClean="0"/>
              <a:t>6/7/2015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5E39-4EB4-4EFA-9304-3F3E481419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575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C63037-E12C-4135-8D7C-078CCB52A929}" type="datetimeFigureOut">
              <a:rPr lang="en-US" smtClean="0"/>
              <a:t>6/7/2015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4218873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C63037-E12C-4135-8D7C-078CCB52A929}" type="datetimeFigureOut">
              <a:rPr lang="en-US" smtClean="0"/>
              <a:t>6/7/2015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396631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C63037-E12C-4135-8D7C-078CCB52A929}" type="datetimeFigureOut">
              <a:rPr lang="en-US" smtClean="0"/>
              <a:t>6/7/2015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211932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C63037-E12C-4135-8D7C-078CCB52A929}" type="datetimeFigureOut">
              <a:rPr lang="en-US" smtClean="0"/>
              <a:t>6/7/2015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D5E39-4EB4-4EFA-9304-3F3E481419C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42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C63037-E12C-4135-8D7C-078CCB52A929}" type="datetimeFigureOut">
              <a:rPr lang="en-US" smtClean="0"/>
              <a:t>6/7/2015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1213018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FC63037-E12C-4135-8D7C-078CCB52A929}" type="datetimeFigureOut">
              <a:rPr lang="en-US" smtClean="0"/>
              <a:t>6/7/2015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2608743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FC63037-E12C-4135-8D7C-078CCB52A929}" type="datetimeFigureOut">
              <a:rPr lang="en-US" smtClean="0"/>
              <a:t>6/7/2015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2915235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FC63037-E12C-4135-8D7C-078CCB52A929}" type="datetimeFigureOut">
              <a:rPr lang="en-US" smtClean="0"/>
              <a:t>6/7/2015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3084451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FC63037-E12C-4135-8D7C-078CCB52A929}" type="datetimeFigureOut">
              <a:rPr lang="en-US" smtClean="0"/>
              <a:t>6/7/2015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36D5E39-4EB4-4EFA-9304-3F3E481419C2}" type="slidenum">
              <a:rPr lang="en-US" smtClean="0"/>
              <a:t>‹#›</a:t>
            </a:fld>
            <a:endParaRPr lang="en-US"/>
          </a:p>
        </p:txBody>
      </p:sp>
    </p:spTree>
    <p:extLst>
      <p:ext uri="{BB962C8B-B14F-4D97-AF65-F5344CB8AC3E}">
        <p14:creationId xmlns:p14="http://schemas.microsoft.com/office/powerpoint/2010/main" val="3490963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C63037-E12C-4135-8D7C-078CCB52A929}" type="datetimeFigureOut">
              <a:rPr lang="en-US" smtClean="0"/>
              <a:t>6/7/2015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D5E39-4EB4-4EFA-9304-3F3E481419C2}" type="slidenum">
              <a:rPr lang="en-US" smtClean="0"/>
              <a:t>‹#›</a:t>
            </a:fld>
            <a:endParaRPr lang="en-US"/>
          </a:p>
        </p:txBody>
      </p:sp>
    </p:spTree>
    <p:extLst>
      <p:ext uri="{BB962C8B-B14F-4D97-AF65-F5344CB8AC3E}">
        <p14:creationId xmlns:p14="http://schemas.microsoft.com/office/powerpoint/2010/main" val="764065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FC63037-E12C-4135-8D7C-078CCB52A929}" type="datetimeFigureOut">
              <a:rPr lang="en-US" smtClean="0"/>
              <a:t>6/7/2015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36D5E39-4EB4-4EFA-9304-3F3E481419C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58378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ms-iot.github.io/content/en-US/win10/SetupRPI.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a Vista Spyder Tally Controller</a:t>
            </a:r>
            <a:endParaRPr lang="en-US" dirty="0"/>
          </a:p>
        </p:txBody>
      </p:sp>
      <p:sp>
        <p:nvSpPr>
          <p:cNvPr id="3" name="Subtitle 2"/>
          <p:cNvSpPr>
            <a:spLocks noGrp="1"/>
          </p:cNvSpPr>
          <p:nvPr>
            <p:ph type="subTitle" idx="1"/>
          </p:nvPr>
        </p:nvSpPr>
        <p:spPr/>
        <p:txBody>
          <a:bodyPr/>
          <a:lstStyle/>
          <a:p>
            <a:r>
              <a:rPr lang="en-US" dirty="0" smtClean="0"/>
              <a:t>Using a Raspberry Pi 2 and Windows 10 IoT Core</a:t>
            </a:r>
            <a:endParaRPr lang="en-US" dirty="0"/>
          </a:p>
        </p:txBody>
      </p:sp>
    </p:spTree>
    <p:extLst>
      <p:ext uri="{BB962C8B-B14F-4D97-AF65-F5344CB8AC3E}">
        <p14:creationId xmlns:p14="http://schemas.microsoft.com/office/powerpoint/2010/main" val="35007896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 Live Data (Drawing Data)</a:t>
            </a:r>
            <a:endParaRPr lang="en-US" dirty="0"/>
          </a:p>
        </p:txBody>
      </p:sp>
      <p:pic>
        <p:nvPicPr>
          <p:cNvPr id="4" name="Picture 3"/>
          <p:cNvPicPr>
            <a:picLocks noChangeAspect="1"/>
          </p:cNvPicPr>
          <p:nvPr/>
        </p:nvPicPr>
        <p:blipFill>
          <a:blip r:embed="rId3"/>
          <a:stretch>
            <a:fillRect/>
          </a:stretch>
        </p:blipFill>
        <p:spPr>
          <a:xfrm>
            <a:off x="209421" y="1965140"/>
            <a:ext cx="2897730" cy="343434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7510" y="2895522"/>
            <a:ext cx="1939084" cy="1215159"/>
          </a:xfrm>
          <a:prstGeom prst="rect">
            <a:avLst/>
          </a:prstGeom>
        </p:spPr>
      </p:pic>
      <p:cxnSp>
        <p:nvCxnSpPr>
          <p:cNvPr id="28" name="Straight Arrow Connector 27"/>
          <p:cNvCxnSpPr/>
          <p:nvPr/>
        </p:nvCxnSpPr>
        <p:spPr>
          <a:xfrm flipV="1">
            <a:off x="6614984" y="2477029"/>
            <a:ext cx="2430162" cy="782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12817" y="3755662"/>
            <a:ext cx="2432329" cy="797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238213" y="2800118"/>
            <a:ext cx="1515796" cy="53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238213" y="3762877"/>
            <a:ext cx="1515796" cy="54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868416" y="3980296"/>
            <a:ext cx="1655952" cy="369332"/>
          </a:xfrm>
          <a:prstGeom prst="rect">
            <a:avLst/>
          </a:prstGeom>
          <a:noFill/>
        </p:spPr>
        <p:txBody>
          <a:bodyPr wrap="square" rtlCol="0">
            <a:spAutoFit/>
          </a:bodyPr>
          <a:lstStyle/>
          <a:p>
            <a:r>
              <a:rPr lang="en-US" dirty="0" smtClean="0"/>
              <a:t>Network Switch</a:t>
            </a:r>
            <a:endParaRPr lang="en-US" dirty="0"/>
          </a:p>
        </p:txBody>
      </p:sp>
      <p:sp>
        <p:nvSpPr>
          <p:cNvPr id="40" name="TextBox 39"/>
          <p:cNvSpPr txBox="1"/>
          <p:nvPr/>
        </p:nvSpPr>
        <p:spPr>
          <a:xfrm>
            <a:off x="209421" y="5399488"/>
            <a:ext cx="4372104" cy="923330"/>
          </a:xfrm>
          <a:prstGeom prst="rect">
            <a:avLst/>
          </a:prstGeom>
          <a:noFill/>
        </p:spPr>
        <p:txBody>
          <a:bodyPr wrap="square" rtlCol="0">
            <a:spAutoFit/>
          </a:bodyPr>
          <a:lstStyle/>
          <a:p>
            <a:r>
              <a:rPr lang="en-US" dirty="0" smtClean="0"/>
              <a:t>1. Spyder servers send compressed UDP multicast messages to the network once per second, or faster while layers are in motion.</a:t>
            </a:r>
            <a:endParaRPr lang="en-US" dirty="0"/>
          </a:p>
        </p:txBody>
      </p:sp>
      <p:sp>
        <p:nvSpPr>
          <p:cNvPr id="41" name="TextBox 40"/>
          <p:cNvSpPr txBox="1"/>
          <p:nvPr/>
        </p:nvSpPr>
        <p:spPr>
          <a:xfrm>
            <a:off x="7981950" y="5399488"/>
            <a:ext cx="3630419" cy="923330"/>
          </a:xfrm>
          <a:prstGeom prst="rect">
            <a:avLst/>
          </a:prstGeom>
          <a:noFill/>
        </p:spPr>
        <p:txBody>
          <a:bodyPr wrap="square" rtlCol="0">
            <a:spAutoFit/>
          </a:bodyPr>
          <a:lstStyle/>
          <a:p>
            <a:r>
              <a:rPr lang="en-US" dirty="0" smtClean="0"/>
              <a:t>2. Client applications on the network join the multicast group and receive drawing data messages from servers</a:t>
            </a:r>
            <a:endParaRPr lang="en-US" dirty="0"/>
          </a:p>
        </p:txBody>
      </p:sp>
      <p:pic>
        <p:nvPicPr>
          <p:cNvPr id="3" name="Picture 2"/>
          <p:cNvPicPr>
            <a:picLocks noChangeAspect="1"/>
          </p:cNvPicPr>
          <p:nvPr/>
        </p:nvPicPr>
        <p:blipFill>
          <a:blip r:embed="rId5"/>
          <a:stretch>
            <a:fillRect/>
          </a:stretch>
        </p:blipFill>
        <p:spPr>
          <a:xfrm>
            <a:off x="9277369" y="1893341"/>
            <a:ext cx="2335000" cy="1674801"/>
          </a:xfrm>
          <a:prstGeom prst="rect">
            <a:avLst/>
          </a:prstGeom>
        </p:spPr>
      </p:pic>
      <p:pic>
        <p:nvPicPr>
          <p:cNvPr id="7" name="Picture 6"/>
          <p:cNvPicPr>
            <a:picLocks noChangeAspect="1"/>
          </p:cNvPicPr>
          <p:nvPr/>
        </p:nvPicPr>
        <p:blipFill>
          <a:blip r:embed="rId6"/>
          <a:stretch>
            <a:fillRect/>
          </a:stretch>
        </p:blipFill>
        <p:spPr>
          <a:xfrm>
            <a:off x="9277369" y="3682314"/>
            <a:ext cx="2335000" cy="1750294"/>
          </a:xfrm>
          <a:prstGeom prst="rect">
            <a:avLst/>
          </a:prstGeom>
        </p:spPr>
      </p:pic>
      <p:sp>
        <p:nvSpPr>
          <p:cNvPr id="8" name="TextBox 7"/>
          <p:cNvSpPr txBox="1"/>
          <p:nvPr/>
        </p:nvSpPr>
        <p:spPr>
          <a:xfrm rot="1172801">
            <a:off x="3300322" y="2810833"/>
            <a:ext cx="1705232" cy="253916"/>
          </a:xfrm>
          <a:prstGeom prst="rect">
            <a:avLst/>
          </a:prstGeom>
          <a:noFill/>
        </p:spPr>
        <p:txBody>
          <a:bodyPr wrap="square" rtlCol="0">
            <a:spAutoFit/>
          </a:bodyPr>
          <a:lstStyle/>
          <a:p>
            <a:r>
              <a:rPr lang="en-US" sz="1050" dirty="0" smtClean="0"/>
              <a:t>Multicast Data</a:t>
            </a:r>
            <a:endParaRPr lang="en-US" sz="1050" dirty="0"/>
          </a:p>
        </p:txBody>
      </p:sp>
      <p:sp>
        <p:nvSpPr>
          <p:cNvPr id="18" name="TextBox 17"/>
          <p:cNvSpPr txBox="1"/>
          <p:nvPr/>
        </p:nvSpPr>
        <p:spPr>
          <a:xfrm rot="20373776">
            <a:off x="3090654" y="3818059"/>
            <a:ext cx="1705232" cy="253916"/>
          </a:xfrm>
          <a:prstGeom prst="rect">
            <a:avLst/>
          </a:prstGeom>
          <a:noFill/>
        </p:spPr>
        <p:txBody>
          <a:bodyPr wrap="square" rtlCol="0">
            <a:spAutoFit/>
          </a:bodyPr>
          <a:lstStyle/>
          <a:p>
            <a:r>
              <a:rPr lang="en-US" sz="1050" dirty="0" smtClean="0"/>
              <a:t>Multicast Data</a:t>
            </a:r>
            <a:endParaRPr lang="en-US" sz="1050" dirty="0"/>
          </a:p>
        </p:txBody>
      </p:sp>
      <p:sp>
        <p:nvSpPr>
          <p:cNvPr id="19" name="TextBox 18"/>
          <p:cNvSpPr txBox="1"/>
          <p:nvPr/>
        </p:nvSpPr>
        <p:spPr>
          <a:xfrm rot="20518404">
            <a:off x="6778333" y="2661895"/>
            <a:ext cx="1705232" cy="253916"/>
          </a:xfrm>
          <a:prstGeom prst="rect">
            <a:avLst/>
          </a:prstGeom>
          <a:noFill/>
        </p:spPr>
        <p:txBody>
          <a:bodyPr wrap="square" rtlCol="0">
            <a:spAutoFit/>
          </a:bodyPr>
          <a:lstStyle/>
          <a:p>
            <a:r>
              <a:rPr lang="en-US" sz="1050" dirty="0" smtClean="0"/>
              <a:t>Multicast Data</a:t>
            </a:r>
            <a:endParaRPr lang="en-US" sz="1050" dirty="0"/>
          </a:p>
        </p:txBody>
      </p:sp>
      <p:sp>
        <p:nvSpPr>
          <p:cNvPr id="21" name="TextBox 20"/>
          <p:cNvSpPr txBox="1"/>
          <p:nvPr/>
        </p:nvSpPr>
        <p:spPr>
          <a:xfrm rot="1043345">
            <a:off x="6818297" y="3803306"/>
            <a:ext cx="1705232" cy="253916"/>
          </a:xfrm>
          <a:prstGeom prst="rect">
            <a:avLst/>
          </a:prstGeom>
          <a:noFill/>
        </p:spPr>
        <p:txBody>
          <a:bodyPr wrap="square" rtlCol="0">
            <a:spAutoFit/>
          </a:bodyPr>
          <a:lstStyle/>
          <a:p>
            <a:r>
              <a:rPr lang="en-US" sz="1050" dirty="0" smtClean="0"/>
              <a:t>Multicast Data</a:t>
            </a:r>
            <a:endParaRPr lang="en-US" sz="1050" dirty="0"/>
          </a:p>
        </p:txBody>
      </p:sp>
    </p:spTree>
    <p:extLst>
      <p:ext uri="{BB962C8B-B14F-4D97-AF65-F5344CB8AC3E}">
        <p14:creationId xmlns:p14="http://schemas.microsoft.com/office/powerpoint/2010/main" val="986855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 </a:t>
            </a:r>
            <a:r>
              <a:rPr lang="en-US" dirty="0"/>
              <a:t>Live Data (Drawing Data)</a:t>
            </a:r>
          </a:p>
        </p:txBody>
      </p:sp>
      <p:pic>
        <p:nvPicPr>
          <p:cNvPr id="4" name="Picture 3"/>
          <p:cNvPicPr>
            <a:picLocks noChangeAspect="1"/>
          </p:cNvPicPr>
          <p:nvPr/>
        </p:nvPicPr>
        <p:blipFill>
          <a:blip r:embed="rId3"/>
          <a:stretch>
            <a:fillRect/>
          </a:stretch>
        </p:blipFill>
        <p:spPr>
          <a:xfrm>
            <a:off x="209421" y="1965140"/>
            <a:ext cx="2897730" cy="343434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7510" y="2895522"/>
            <a:ext cx="1939084" cy="1215159"/>
          </a:xfrm>
          <a:prstGeom prst="rect">
            <a:avLst/>
          </a:prstGeom>
        </p:spPr>
      </p:pic>
      <p:cxnSp>
        <p:nvCxnSpPr>
          <p:cNvPr id="28" name="Straight Arrow Connector 27"/>
          <p:cNvCxnSpPr/>
          <p:nvPr/>
        </p:nvCxnSpPr>
        <p:spPr>
          <a:xfrm flipV="1">
            <a:off x="6614984" y="2800118"/>
            <a:ext cx="1268627" cy="459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12817" y="3755662"/>
            <a:ext cx="1270794" cy="429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238213" y="2800118"/>
            <a:ext cx="1515796" cy="53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238213" y="3762877"/>
            <a:ext cx="1515796" cy="54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868416" y="3980296"/>
            <a:ext cx="1655952" cy="369332"/>
          </a:xfrm>
          <a:prstGeom prst="rect">
            <a:avLst/>
          </a:prstGeom>
          <a:noFill/>
        </p:spPr>
        <p:txBody>
          <a:bodyPr wrap="square" rtlCol="0">
            <a:spAutoFit/>
          </a:bodyPr>
          <a:lstStyle/>
          <a:p>
            <a:r>
              <a:rPr lang="en-US" dirty="0" smtClean="0"/>
              <a:t>Network Switch</a:t>
            </a:r>
            <a:endParaRPr lang="en-US" dirty="0"/>
          </a:p>
        </p:txBody>
      </p:sp>
      <p:sp>
        <p:nvSpPr>
          <p:cNvPr id="41" name="TextBox 40"/>
          <p:cNvSpPr txBox="1"/>
          <p:nvPr/>
        </p:nvSpPr>
        <p:spPr>
          <a:xfrm>
            <a:off x="209421" y="5534431"/>
            <a:ext cx="11144379" cy="646331"/>
          </a:xfrm>
          <a:prstGeom prst="rect">
            <a:avLst/>
          </a:prstGeom>
          <a:noFill/>
        </p:spPr>
        <p:txBody>
          <a:bodyPr wrap="square" rtlCol="0">
            <a:spAutoFit/>
          </a:bodyPr>
          <a:lstStyle/>
          <a:p>
            <a:pPr algn="just"/>
            <a:r>
              <a:rPr lang="en-US" dirty="0" smtClean="0"/>
              <a:t>The use of multicast data allows the Spyder servers to send the data once to the network, and be picked up my any number of Spyder client applications on the network without adding additional overhead to the Spyder servers </a:t>
            </a:r>
            <a:endParaRPr lang="en-US" dirty="0"/>
          </a:p>
        </p:txBody>
      </p:sp>
      <p:pic>
        <p:nvPicPr>
          <p:cNvPr id="3" name="Picture 2"/>
          <p:cNvPicPr>
            <a:picLocks noChangeAspect="1"/>
          </p:cNvPicPr>
          <p:nvPr/>
        </p:nvPicPr>
        <p:blipFill>
          <a:blip r:embed="rId5"/>
          <a:stretch>
            <a:fillRect/>
          </a:stretch>
        </p:blipFill>
        <p:spPr>
          <a:xfrm>
            <a:off x="8183271" y="1830875"/>
            <a:ext cx="978739" cy="702010"/>
          </a:xfrm>
          <a:prstGeom prst="rect">
            <a:avLst/>
          </a:prstGeom>
        </p:spPr>
      </p:pic>
      <p:pic>
        <p:nvPicPr>
          <p:cNvPr id="7" name="Picture 6"/>
          <p:cNvPicPr>
            <a:picLocks noChangeAspect="1"/>
          </p:cNvPicPr>
          <p:nvPr/>
        </p:nvPicPr>
        <p:blipFill>
          <a:blip r:embed="rId6"/>
          <a:stretch>
            <a:fillRect/>
          </a:stretch>
        </p:blipFill>
        <p:spPr>
          <a:xfrm>
            <a:off x="8183271" y="3619847"/>
            <a:ext cx="978739" cy="733653"/>
          </a:xfrm>
          <a:prstGeom prst="rect">
            <a:avLst/>
          </a:prstGeom>
        </p:spPr>
      </p:pic>
      <p:sp>
        <p:nvSpPr>
          <p:cNvPr id="8" name="TextBox 7"/>
          <p:cNvSpPr txBox="1"/>
          <p:nvPr/>
        </p:nvSpPr>
        <p:spPr>
          <a:xfrm rot="1172801">
            <a:off x="3300322" y="2810833"/>
            <a:ext cx="1705232" cy="253916"/>
          </a:xfrm>
          <a:prstGeom prst="rect">
            <a:avLst/>
          </a:prstGeom>
          <a:noFill/>
        </p:spPr>
        <p:txBody>
          <a:bodyPr wrap="square" rtlCol="0">
            <a:spAutoFit/>
          </a:bodyPr>
          <a:lstStyle/>
          <a:p>
            <a:r>
              <a:rPr lang="en-US" sz="1050" dirty="0" smtClean="0"/>
              <a:t>Multicast Data</a:t>
            </a:r>
            <a:endParaRPr lang="en-US" sz="1050" dirty="0"/>
          </a:p>
        </p:txBody>
      </p:sp>
      <p:sp>
        <p:nvSpPr>
          <p:cNvPr id="18" name="TextBox 17"/>
          <p:cNvSpPr txBox="1"/>
          <p:nvPr/>
        </p:nvSpPr>
        <p:spPr>
          <a:xfrm rot="20373776">
            <a:off x="3090654" y="3818059"/>
            <a:ext cx="1705232" cy="253916"/>
          </a:xfrm>
          <a:prstGeom prst="rect">
            <a:avLst/>
          </a:prstGeom>
          <a:noFill/>
        </p:spPr>
        <p:txBody>
          <a:bodyPr wrap="square" rtlCol="0">
            <a:spAutoFit/>
          </a:bodyPr>
          <a:lstStyle/>
          <a:p>
            <a:r>
              <a:rPr lang="en-US" sz="1050" dirty="0" smtClean="0"/>
              <a:t>Multicast Data</a:t>
            </a:r>
            <a:endParaRPr lang="en-US" sz="1050" dirty="0"/>
          </a:p>
        </p:txBody>
      </p:sp>
      <p:sp>
        <p:nvSpPr>
          <p:cNvPr id="19" name="TextBox 18"/>
          <p:cNvSpPr txBox="1"/>
          <p:nvPr/>
        </p:nvSpPr>
        <p:spPr>
          <a:xfrm rot="20518404">
            <a:off x="6778333" y="2661895"/>
            <a:ext cx="1705232" cy="253916"/>
          </a:xfrm>
          <a:prstGeom prst="rect">
            <a:avLst/>
          </a:prstGeom>
          <a:noFill/>
        </p:spPr>
        <p:txBody>
          <a:bodyPr wrap="square" rtlCol="0">
            <a:spAutoFit/>
          </a:bodyPr>
          <a:lstStyle/>
          <a:p>
            <a:r>
              <a:rPr lang="en-US" sz="1050" dirty="0" smtClean="0"/>
              <a:t>Multicast Data</a:t>
            </a:r>
            <a:endParaRPr lang="en-US" sz="1050" dirty="0"/>
          </a:p>
        </p:txBody>
      </p:sp>
      <p:sp>
        <p:nvSpPr>
          <p:cNvPr id="21" name="TextBox 20"/>
          <p:cNvSpPr txBox="1"/>
          <p:nvPr/>
        </p:nvSpPr>
        <p:spPr>
          <a:xfrm rot="1043345">
            <a:off x="6818297" y="3803306"/>
            <a:ext cx="1705232" cy="253916"/>
          </a:xfrm>
          <a:prstGeom prst="rect">
            <a:avLst/>
          </a:prstGeom>
          <a:noFill/>
        </p:spPr>
        <p:txBody>
          <a:bodyPr wrap="square" rtlCol="0">
            <a:spAutoFit/>
          </a:bodyPr>
          <a:lstStyle/>
          <a:p>
            <a:r>
              <a:rPr lang="en-US" sz="1050" dirty="0" smtClean="0"/>
              <a:t>Multicast Data</a:t>
            </a:r>
            <a:endParaRPr lang="en-US" sz="1050" dirty="0"/>
          </a:p>
        </p:txBody>
      </p:sp>
      <p:pic>
        <p:nvPicPr>
          <p:cNvPr id="20" name="Picture 19"/>
          <p:cNvPicPr>
            <a:picLocks noChangeAspect="1"/>
          </p:cNvPicPr>
          <p:nvPr/>
        </p:nvPicPr>
        <p:blipFill>
          <a:blip r:embed="rId5"/>
          <a:stretch>
            <a:fillRect/>
          </a:stretch>
        </p:blipFill>
        <p:spPr>
          <a:xfrm>
            <a:off x="8183271" y="2737652"/>
            <a:ext cx="978739" cy="702010"/>
          </a:xfrm>
          <a:prstGeom prst="rect">
            <a:avLst/>
          </a:prstGeom>
        </p:spPr>
      </p:pic>
      <p:pic>
        <p:nvPicPr>
          <p:cNvPr id="22" name="Picture 21"/>
          <p:cNvPicPr>
            <a:picLocks noChangeAspect="1"/>
          </p:cNvPicPr>
          <p:nvPr/>
        </p:nvPicPr>
        <p:blipFill>
          <a:blip r:embed="rId6"/>
          <a:stretch>
            <a:fillRect/>
          </a:stretch>
        </p:blipFill>
        <p:spPr>
          <a:xfrm>
            <a:off x="8183271" y="4526624"/>
            <a:ext cx="978739" cy="733653"/>
          </a:xfrm>
          <a:prstGeom prst="rect">
            <a:avLst/>
          </a:prstGeom>
        </p:spPr>
      </p:pic>
      <p:pic>
        <p:nvPicPr>
          <p:cNvPr id="23" name="Picture 22"/>
          <p:cNvPicPr>
            <a:picLocks noChangeAspect="1"/>
          </p:cNvPicPr>
          <p:nvPr/>
        </p:nvPicPr>
        <p:blipFill>
          <a:blip r:embed="rId5"/>
          <a:stretch>
            <a:fillRect/>
          </a:stretch>
        </p:blipFill>
        <p:spPr>
          <a:xfrm>
            <a:off x="9285985" y="1830875"/>
            <a:ext cx="978739" cy="702010"/>
          </a:xfrm>
          <a:prstGeom prst="rect">
            <a:avLst/>
          </a:prstGeom>
        </p:spPr>
      </p:pic>
      <p:pic>
        <p:nvPicPr>
          <p:cNvPr id="24" name="Picture 23"/>
          <p:cNvPicPr>
            <a:picLocks noChangeAspect="1"/>
          </p:cNvPicPr>
          <p:nvPr/>
        </p:nvPicPr>
        <p:blipFill>
          <a:blip r:embed="rId6"/>
          <a:stretch>
            <a:fillRect/>
          </a:stretch>
        </p:blipFill>
        <p:spPr>
          <a:xfrm>
            <a:off x="9285985" y="3619847"/>
            <a:ext cx="978739" cy="733653"/>
          </a:xfrm>
          <a:prstGeom prst="rect">
            <a:avLst/>
          </a:prstGeom>
        </p:spPr>
      </p:pic>
      <p:pic>
        <p:nvPicPr>
          <p:cNvPr id="25" name="Picture 24"/>
          <p:cNvPicPr>
            <a:picLocks noChangeAspect="1"/>
          </p:cNvPicPr>
          <p:nvPr/>
        </p:nvPicPr>
        <p:blipFill>
          <a:blip r:embed="rId5"/>
          <a:stretch>
            <a:fillRect/>
          </a:stretch>
        </p:blipFill>
        <p:spPr>
          <a:xfrm>
            <a:off x="9285985" y="2737652"/>
            <a:ext cx="978739" cy="702010"/>
          </a:xfrm>
          <a:prstGeom prst="rect">
            <a:avLst/>
          </a:prstGeom>
        </p:spPr>
      </p:pic>
      <p:pic>
        <p:nvPicPr>
          <p:cNvPr id="26" name="Picture 25"/>
          <p:cNvPicPr>
            <a:picLocks noChangeAspect="1"/>
          </p:cNvPicPr>
          <p:nvPr/>
        </p:nvPicPr>
        <p:blipFill>
          <a:blip r:embed="rId6"/>
          <a:stretch>
            <a:fillRect/>
          </a:stretch>
        </p:blipFill>
        <p:spPr>
          <a:xfrm>
            <a:off x="9285985" y="4526624"/>
            <a:ext cx="978739" cy="733653"/>
          </a:xfrm>
          <a:prstGeom prst="rect">
            <a:avLst/>
          </a:prstGeom>
        </p:spPr>
      </p:pic>
      <p:pic>
        <p:nvPicPr>
          <p:cNvPr id="27" name="Picture 26"/>
          <p:cNvPicPr>
            <a:picLocks noChangeAspect="1"/>
          </p:cNvPicPr>
          <p:nvPr/>
        </p:nvPicPr>
        <p:blipFill>
          <a:blip r:embed="rId5"/>
          <a:stretch>
            <a:fillRect/>
          </a:stretch>
        </p:blipFill>
        <p:spPr>
          <a:xfrm>
            <a:off x="10375061" y="1830875"/>
            <a:ext cx="978739" cy="702010"/>
          </a:xfrm>
          <a:prstGeom prst="rect">
            <a:avLst/>
          </a:prstGeom>
        </p:spPr>
      </p:pic>
      <p:pic>
        <p:nvPicPr>
          <p:cNvPr id="29" name="Picture 28"/>
          <p:cNvPicPr>
            <a:picLocks noChangeAspect="1"/>
          </p:cNvPicPr>
          <p:nvPr/>
        </p:nvPicPr>
        <p:blipFill>
          <a:blip r:embed="rId6"/>
          <a:stretch>
            <a:fillRect/>
          </a:stretch>
        </p:blipFill>
        <p:spPr>
          <a:xfrm>
            <a:off x="10375061" y="3619847"/>
            <a:ext cx="978739" cy="733653"/>
          </a:xfrm>
          <a:prstGeom prst="rect">
            <a:avLst/>
          </a:prstGeom>
        </p:spPr>
      </p:pic>
      <p:pic>
        <p:nvPicPr>
          <p:cNvPr id="30" name="Picture 29"/>
          <p:cNvPicPr>
            <a:picLocks noChangeAspect="1"/>
          </p:cNvPicPr>
          <p:nvPr/>
        </p:nvPicPr>
        <p:blipFill>
          <a:blip r:embed="rId5"/>
          <a:stretch>
            <a:fillRect/>
          </a:stretch>
        </p:blipFill>
        <p:spPr>
          <a:xfrm>
            <a:off x="10375061" y="2737652"/>
            <a:ext cx="978739" cy="702010"/>
          </a:xfrm>
          <a:prstGeom prst="rect">
            <a:avLst/>
          </a:prstGeom>
        </p:spPr>
      </p:pic>
      <p:pic>
        <p:nvPicPr>
          <p:cNvPr id="32" name="Picture 31"/>
          <p:cNvPicPr>
            <a:picLocks noChangeAspect="1"/>
          </p:cNvPicPr>
          <p:nvPr/>
        </p:nvPicPr>
        <p:blipFill>
          <a:blip r:embed="rId6"/>
          <a:stretch>
            <a:fillRect/>
          </a:stretch>
        </p:blipFill>
        <p:spPr>
          <a:xfrm>
            <a:off x="10375061" y="4526624"/>
            <a:ext cx="978739" cy="733653"/>
          </a:xfrm>
          <a:prstGeom prst="rect">
            <a:avLst/>
          </a:prstGeom>
        </p:spPr>
      </p:pic>
    </p:spTree>
    <p:extLst>
      <p:ext uri="{BB962C8B-B14F-4D97-AF65-F5344CB8AC3E}">
        <p14:creationId xmlns:p14="http://schemas.microsoft.com/office/powerpoint/2010/main" val="7123764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Tally Controller to the network</a:t>
            </a:r>
            <a:endParaRPr lang="en-US" dirty="0"/>
          </a:p>
        </p:txBody>
      </p:sp>
      <p:pic>
        <p:nvPicPr>
          <p:cNvPr id="4" name="Picture 3"/>
          <p:cNvPicPr>
            <a:picLocks noChangeAspect="1"/>
          </p:cNvPicPr>
          <p:nvPr/>
        </p:nvPicPr>
        <p:blipFill>
          <a:blip r:embed="rId3"/>
          <a:stretch>
            <a:fillRect/>
          </a:stretch>
        </p:blipFill>
        <p:spPr>
          <a:xfrm>
            <a:off x="209421" y="1965140"/>
            <a:ext cx="2897730" cy="343434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7510" y="2895522"/>
            <a:ext cx="1939084" cy="1215159"/>
          </a:xfrm>
          <a:prstGeom prst="rect">
            <a:avLst/>
          </a:prstGeom>
        </p:spPr>
      </p:pic>
      <p:cxnSp>
        <p:nvCxnSpPr>
          <p:cNvPr id="28" name="Straight Arrow Connector 27"/>
          <p:cNvCxnSpPr/>
          <p:nvPr/>
        </p:nvCxnSpPr>
        <p:spPr>
          <a:xfrm flipV="1">
            <a:off x="6614984" y="2477029"/>
            <a:ext cx="2430162" cy="782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12817" y="3755662"/>
            <a:ext cx="2432329" cy="797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238213" y="2800118"/>
            <a:ext cx="1515796" cy="53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238213" y="3762877"/>
            <a:ext cx="1515796" cy="54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868416" y="3980296"/>
            <a:ext cx="1655952" cy="369332"/>
          </a:xfrm>
          <a:prstGeom prst="rect">
            <a:avLst/>
          </a:prstGeom>
          <a:noFill/>
        </p:spPr>
        <p:txBody>
          <a:bodyPr wrap="square" rtlCol="0">
            <a:spAutoFit/>
          </a:bodyPr>
          <a:lstStyle/>
          <a:p>
            <a:r>
              <a:rPr lang="en-US" dirty="0" smtClean="0"/>
              <a:t>Network Switch</a:t>
            </a:r>
            <a:endParaRPr lang="en-US" dirty="0"/>
          </a:p>
        </p:txBody>
      </p:sp>
      <p:sp>
        <p:nvSpPr>
          <p:cNvPr id="41" name="TextBox 40"/>
          <p:cNvSpPr txBox="1"/>
          <p:nvPr/>
        </p:nvSpPr>
        <p:spPr>
          <a:xfrm>
            <a:off x="209421" y="5516562"/>
            <a:ext cx="10496116" cy="646331"/>
          </a:xfrm>
          <a:prstGeom prst="rect">
            <a:avLst/>
          </a:prstGeom>
          <a:noFill/>
        </p:spPr>
        <p:txBody>
          <a:bodyPr wrap="square" rtlCol="0">
            <a:spAutoFit/>
          </a:bodyPr>
          <a:lstStyle/>
          <a:p>
            <a:pPr algn="just"/>
            <a:r>
              <a:rPr lang="en-US" dirty="0" smtClean="0"/>
              <a:t>Our Tally controller will listen to the same server discovery and live data network messages that the desktop client applications use, to allow near real-time performance without adding overhead to the Spyder servers</a:t>
            </a:r>
            <a:endParaRPr lang="en-US" dirty="0"/>
          </a:p>
        </p:txBody>
      </p:sp>
      <p:pic>
        <p:nvPicPr>
          <p:cNvPr id="3" name="Picture 2"/>
          <p:cNvPicPr>
            <a:picLocks noChangeAspect="1"/>
          </p:cNvPicPr>
          <p:nvPr/>
        </p:nvPicPr>
        <p:blipFill>
          <a:blip r:embed="rId5"/>
          <a:stretch>
            <a:fillRect/>
          </a:stretch>
        </p:blipFill>
        <p:spPr>
          <a:xfrm>
            <a:off x="9277369" y="1893341"/>
            <a:ext cx="1431820" cy="1026987"/>
          </a:xfrm>
          <a:prstGeom prst="rect">
            <a:avLst/>
          </a:prstGeom>
        </p:spPr>
      </p:pic>
      <p:pic>
        <p:nvPicPr>
          <p:cNvPr id="7" name="Picture 6"/>
          <p:cNvPicPr>
            <a:picLocks noChangeAspect="1"/>
          </p:cNvPicPr>
          <p:nvPr/>
        </p:nvPicPr>
        <p:blipFill>
          <a:blip r:embed="rId6"/>
          <a:stretch>
            <a:fillRect/>
          </a:stretch>
        </p:blipFill>
        <p:spPr>
          <a:xfrm>
            <a:off x="9273717" y="3037402"/>
            <a:ext cx="1431820" cy="1073279"/>
          </a:xfrm>
          <a:prstGeom prst="rect">
            <a:avLst/>
          </a:prstGeom>
        </p:spPr>
      </p:pic>
      <p:sp>
        <p:nvSpPr>
          <p:cNvPr id="8" name="TextBox 7"/>
          <p:cNvSpPr txBox="1"/>
          <p:nvPr/>
        </p:nvSpPr>
        <p:spPr>
          <a:xfrm rot="1172801">
            <a:off x="3300322" y="2810833"/>
            <a:ext cx="1705232" cy="253916"/>
          </a:xfrm>
          <a:prstGeom prst="rect">
            <a:avLst/>
          </a:prstGeom>
          <a:noFill/>
        </p:spPr>
        <p:txBody>
          <a:bodyPr wrap="square" rtlCol="0">
            <a:spAutoFit/>
          </a:bodyPr>
          <a:lstStyle/>
          <a:p>
            <a:r>
              <a:rPr lang="en-US" sz="1050" dirty="0" smtClean="0"/>
              <a:t>Multicast Data</a:t>
            </a:r>
            <a:endParaRPr lang="en-US" sz="1050" dirty="0"/>
          </a:p>
        </p:txBody>
      </p:sp>
      <p:sp>
        <p:nvSpPr>
          <p:cNvPr id="18" name="TextBox 17"/>
          <p:cNvSpPr txBox="1"/>
          <p:nvPr/>
        </p:nvSpPr>
        <p:spPr>
          <a:xfrm rot="20373776">
            <a:off x="3090654" y="3818059"/>
            <a:ext cx="1705232" cy="253916"/>
          </a:xfrm>
          <a:prstGeom prst="rect">
            <a:avLst/>
          </a:prstGeom>
          <a:noFill/>
        </p:spPr>
        <p:txBody>
          <a:bodyPr wrap="square" rtlCol="0">
            <a:spAutoFit/>
          </a:bodyPr>
          <a:lstStyle/>
          <a:p>
            <a:r>
              <a:rPr lang="en-US" sz="1050" dirty="0" smtClean="0"/>
              <a:t>Multicast Data</a:t>
            </a:r>
            <a:endParaRPr lang="en-US" sz="1050" dirty="0"/>
          </a:p>
        </p:txBody>
      </p:sp>
      <p:sp>
        <p:nvSpPr>
          <p:cNvPr id="19" name="TextBox 18"/>
          <p:cNvSpPr txBox="1"/>
          <p:nvPr/>
        </p:nvSpPr>
        <p:spPr>
          <a:xfrm rot="20518404">
            <a:off x="6778333" y="2661895"/>
            <a:ext cx="1705232" cy="253916"/>
          </a:xfrm>
          <a:prstGeom prst="rect">
            <a:avLst/>
          </a:prstGeom>
          <a:noFill/>
        </p:spPr>
        <p:txBody>
          <a:bodyPr wrap="square" rtlCol="0">
            <a:spAutoFit/>
          </a:bodyPr>
          <a:lstStyle/>
          <a:p>
            <a:r>
              <a:rPr lang="en-US" sz="1050" dirty="0" smtClean="0"/>
              <a:t>Multicast Data</a:t>
            </a:r>
            <a:endParaRPr lang="en-US" sz="1050" dirty="0"/>
          </a:p>
        </p:txBody>
      </p:sp>
      <p:sp>
        <p:nvSpPr>
          <p:cNvPr id="21" name="TextBox 20"/>
          <p:cNvSpPr txBox="1"/>
          <p:nvPr/>
        </p:nvSpPr>
        <p:spPr>
          <a:xfrm rot="1043345">
            <a:off x="6818297" y="3803306"/>
            <a:ext cx="1705232" cy="253916"/>
          </a:xfrm>
          <a:prstGeom prst="rect">
            <a:avLst/>
          </a:prstGeom>
          <a:noFill/>
        </p:spPr>
        <p:txBody>
          <a:bodyPr wrap="square" rtlCol="0">
            <a:spAutoFit/>
          </a:bodyPr>
          <a:lstStyle/>
          <a:p>
            <a:r>
              <a:rPr lang="en-US" sz="1050" dirty="0" smtClean="0"/>
              <a:t>Multicast Data</a:t>
            </a:r>
            <a:endParaRPr lang="en-US" sz="1050" dirty="0"/>
          </a:p>
        </p:txBody>
      </p:sp>
      <p:pic>
        <p:nvPicPr>
          <p:cNvPr id="5" name="Picture 4"/>
          <p:cNvPicPr>
            <a:picLocks noChangeAspect="1"/>
          </p:cNvPicPr>
          <p:nvPr/>
        </p:nvPicPr>
        <p:blipFill>
          <a:blip r:embed="rId7"/>
          <a:stretch>
            <a:fillRect/>
          </a:stretch>
        </p:blipFill>
        <p:spPr>
          <a:xfrm>
            <a:off x="9273717" y="4306232"/>
            <a:ext cx="1431820" cy="797767"/>
          </a:xfrm>
          <a:prstGeom prst="rect">
            <a:avLst/>
          </a:prstGeom>
        </p:spPr>
      </p:pic>
    </p:spTree>
    <p:extLst>
      <p:ext uri="{BB962C8B-B14F-4D97-AF65-F5344CB8AC3E}">
        <p14:creationId xmlns:p14="http://schemas.microsoft.com/office/powerpoint/2010/main" val="1167121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we’re not doing it…</a:t>
            </a:r>
            <a:endParaRPr lang="en-US" dirty="0"/>
          </a:p>
        </p:txBody>
      </p:sp>
      <p:sp>
        <p:nvSpPr>
          <p:cNvPr id="41" name="TextBox 40"/>
          <p:cNvSpPr txBox="1"/>
          <p:nvPr/>
        </p:nvSpPr>
        <p:spPr>
          <a:xfrm>
            <a:off x="1646456" y="5076826"/>
            <a:ext cx="8899087" cy="1200329"/>
          </a:xfrm>
          <a:prstGeom prst="rect">
            <a:avLst/>
          </a:prstGeom>
          <a:noFill/>
        </p:spPr>
        <p:txBody>
          <a:bodyPr wrap="square" rtlCol="0">
            <a:spAutoFit/>
          </a:bodyPr>
          <a:lstStyle/>
          <a:p>
            <a:r>
              <a:rPr lang="en-US" dirty="0" smtClean="0"/>
              <a:t>Another option would be to use the external control protocol to query each layer on the server in a tight loop to determine which sources are visible in a program </a:t>
            </a:r>
            <a:r>
              <a:rPr lang="en-US" dirty="0" err="1" smtClean="0"/>
              <a:t>PixelSpace</a:t>
            </a:r>
            <a:r>
              <a:rPr lang="en-US" dirty="0" smtClean="0"/>
              <a:t>.  While this will technically work, it will be generally slower, much chattier on the network, and may have a noticeable overhead on the Spyder server.</a:t>
            </a:r>
            <a:endParaRPr lang="en-US" dirty="0"/>
          </a:p>
        </p:txBody>
      </p:sp>
      <p:pic>
        <p:nvPicPr>
          <p:cNvPr id="5" name="Picture 4"/>
          <p:cNvPicPr>
            <a:picLocks noChangeAspect="1"/>
          </p:cNvPicPr>
          <p:nvPr/>
        </p:nvPicPr>
        <p:blipFill>
          <a:blip r:embed="rId3"/>
          <a:stretch>
            <a:fillRect/>
          </a:stretch>
        </p:blipFill>
        <p:spPr>
          <a:xfrm>
            <a:off x="8262403" y="2418479"/>
            <a:ext cx="3511597" cy="1956556"/>
          </a:xfrm>
          <a:prstGeom prst="rect">
            <a:avLst/>
          </a:prstGeom>
        </p:spPr>
      </p:pic>
      <p:pic>
        <p:nvPicPr>
          <p:cNvPr id="6" name="Picture 5"/>
          <p:cNvPicPr>
            <a:picLocks noChangeAspect="1"/>
          </p:cNvPicPr>
          <p:nvPr/>
        </p:nvPicPr>
        <p:blipFill>
          <a:blip r:embed="rId4"/>
          <a:stretch>
            <a:fillRect/>
          </a:stretch>
        </p:blipFill>
        <p:spPr>
          <a:xfrm>
            <a:off x="625077" y="2486316"/>
            <a:ext cx="2638793" cy="1305107"/>
          </a:xfrm>
          <a:prstGeom prst="rect">
            <a:avLst/>
          </a:prstGeom>
        </p:spPr>
      </p:pic>
      <p:cxnSp>
        <p:nvCxnSpPr>
          <p:cNvPr id="14" name="Straight Arrow Connector 13"/>
          <p:cNvCxnSpPr/>
          <p:nvPr/>
        </p:nvCxnSpPr>
        <p:spPr>
          <a:xfrm flipH="1">
            <a:off x="3801836" y="2397278"/>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01836" y="2633964"/>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801836" y="3138870"/>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801836" y="3375556"/>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3801836" y="3806527"/>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801836" y="4043213"/>
            <a:ext cx="426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79950" y="2172258"/>
            <a:ext cx="3389086" cy="246221"/>
          </a:xfrm>
          <a:prstGeom prst="rect">
            <a:avLst/>
          </a:prstGeom>
          <a:noFill/>
        </p:spPr>
        <p:txBody>
          <a:bodyPr wrap="square" rtlCol="0">
            <a:spAutoFit/>
          </a:bodyPr>
          <a:lstStyle/>
          <a:p>
            <a:pPr algn="r"/>
            <a:r>
              <a:rPr lang="en-US" sz="1000" dirty="0" smtClean="0"/>
              <a:t>Request Layer 1 Status from Spyder</a:t>
            </a:r>
            <a:endParaRPr lang="en-US" sz="1000" dirty="0"/>
          </a:p>
        </p:txBody>
      </p:sp>
      <p:sp>
        <p:nvSpPr>
          <p:cNvPr id="42" name="TextBox 41"/>
          <p:cNvSpPr txBox="1"/>
          <p:nvPr/>
        </p:nvSpPr>
        <p:spPr>
          <a:xfrm>
            <a:off x="3801836" y="2421904"/>
            <a:ext cx="3389086" cy="246221"/>
          </a:xfrm>
          <a:prstGeom prst="rect">
            <a:avLst/>
          </a:prstGeom>
          <a:noFill/>
        </p:spPr>
        <p:txBody>
          <a:bodyPr wrap="square" rtlCol="0">
            <a:spAutoFit/>
          </a:bodyPr>
          <a:lstStyle/>
          <a:p>
            <a:r>
              <a:rPr lang="en-US" sz="1000" dirty="0" smtClean="0"/>
              <a:t>Send Layer 1 Status Response to client</a:t>
            </a:r>
            <a:endParaRPr lang="en-US" sz="1000" dirty="0"/>
          </a:p>
        </p:txBody>
      </p:sp>
      <p:sp>
        <p:nvSpPr>
          <p:cNvPr id="43" name="TextBox 42"/>
          <p:cNvSpPr txBox="1"/>
          <p:nvPr/>
        </p:nvSpPr>
        <p:spPr>
          <a:xfrm>
            <a:off x="4679950" y="2932621"/>
            <a:ext cx="3389086" cy="246221"/>
          </a:xfrm>
          <a:prstGeom prst="rect">
            <a:avLst/>
          </a:prstGeom>
          <a:noFill/>
        </p:spPr>
        <p:txBody>
          <a:bodyPr wrap="square" rtlCol="0">
            <a:spAutoFit/>
          </a:bodyPr>
          <a:lstStyle/>
          <a:p>
            <a:pPr algn="r"/>
            <a:r>
              <a:rPr lang="en-US" sz="1000" dirty="0" smtClean="0"/>
              <a:t>Request Layer 2 Status from Spyder</a:t>
            </a:r>
            <a:endParaRPr lang="en-US" sz="1000" dirty="0"/>
          </a:p>
        </p:txBody>
      </p:sp>
      <p:sp>
        <p:nvSpPr>
          <p:cNvPr id="44" name="TextBox 43"/>
          <p:cNvSpPr txBox="1"/>
          <p:nvPr/>
        </p:nvSpPr>
        <p:spPr>
          <a:xfrm>
            <a:off x="3801836" y="3182267"/>
            <a:ext cx="3389086" cy="246221"/>
          </a:xfrm>
          <a:prstGeom prst="rect">
            <a:avLst/>
          </a:prstGeom>
          <a:noFill/>
        </p:spPr>
        <p:txBody>
          <a:bodyPr wrap="square" rtlCol="0">
            <a:spAutoFit/>
          </a:bodyPr>
          <a:lstStyle/>
          <a:p>
            <a:r>
              <a:rPr lang="en-US" sz="1000" dirty="0" smtClean="0"/>
              <a:t>Send Layer 2 Status Response to client</a:t>
            </a:r>
            <a:endParaRPr lang="en-US" sz="1000" dirty="0"/>
          </a:p>
        </p:txBody>
      </p:sp>
      <p:sp>
        <p:nvSpPr>
          <p:cNvPr id="45" name="TextBox 44"/>
          <p:cNvSpPr txBox="1"/>
          <p:nvPr/>
        </p:nvSpPr>
        <p:spPr>
          <a:xfrm>
            <a:off x="4679950" y="3609615"/>
            <a:ext cx="3389086" cy="246221"/>
          </a:xfrm>
          <a:prstGeom prst="rect">
            <a:avLst/>
          </a:prstGeom>
          <a:noFill/>
        </p:spPr>
        <p:txBody>
          <a:bodyPr wrap="square" rtlCol="0">
            <a:spAutoFit/>
          </a:bodyPr>
          <a:lstStyle/>
          <a:p>
            <a:pPr algn="r"/>
            <a:r>
              <a:rPr lang="en-US" sz="1000" dirty="0" smtClean="0"/>
              <a:t>Request Layer 3 Status from Spyder</a:t>
            </a:r>
            <a:endParaRPr lang="en-US" sz="1000" dirty="0"/>
          </a:p>
        </p:txBody>
      </p:sp>
      <p:sp>
        <p:nvSpPr>
          <p:cNvPr id="46" name="TextBox 45"/>
          <p:cNvSpPr txBox="1"/>
          <p:nvPr/>
        </p:nvSpPr>
        <p:spPr>
          <a:xfrm>
            <a:off x="3801836" y="3859261"/>
            <a:ext cx="3389086" cy="246221"/>
          </a:xfrm>
          <a:prstGeom prst="rect">
            <a:avLst/>
          </a:prstGeom>
          <a:noFill/>
        </p:spPr>
        <p:txBody>
          <a:bodyPr wrap="square" rtlCol="0">
            <a:spAutoFit/>
          </a:bodyPr>
          <a:lstStyle/>
          <a:p>
            <a:r>
              <a:rPr lang="en-US" sz="1000" dirty="0" smtClean="0"/>
              <a:t>Send Layer 3 Status Response to client</a:t>
            </a:r>
            <a:endParaRPr lang="en-US" sz="1000" dirty="0"/>
          </a:p>
        </p:txBody>
      </p:sp>
      <p:sp>
        <p:nvSpPr>
          <p:cNvPr id="20" name="TextBox 19"/>
          <p:cNvSpPr txBox="1"/>
          <p:nvPr/>
        </p:nvSpPr>
        <p:spPr>
          <a:xfrm>
            <a:off x="5419725" y="4153496"/>
            <a:ext cx="1096189" cy="923330"/>
          </a:xfrm>
          <a:prstGeom prst="rect">
            <a:avLst/>
          </a:prstGeom>
          <a:noFill/>
        </p:spPr>
        <p:txBody>
          <a:bodyPr wrap="square" rtlCol="0">
            <a:spAutoFit/>
          </a:bodyPr>
          <a:lstStyle/>
          <a:p>
            <a:r>
              <a:rPr lang="en-US" dirty="0" smtClean="0"/>
              <a:t>.</a:t>
            </a:r>
          </a:p>
          <a:p>
            <a:r>
              <a:rPr lang="en-US" dirty="0" smtClean="0"/>
              <a:t>.</a:t>
            </a:r>
          </a:p>
          <a:p>
            <a:r>
              <a:rPr lang="en-US" dirty="0"/>
              <a:t>.</a:t>
            </a:r>
          </a:p>
        </p:txBody>
      </p:sp>
      <p:sp>
        <p:nvSpPr>
          <p:cNvPr id="47" name="TextBox 46"/>
          <p:cNvSpPr txBox="1"/>
          <p:nvPr/>
        </p:nvSpPr>
        <p:spPr>
          <a:xfrm>
            <a:off x="1097280" y="1741867"/>
            <a:ext cx="5610225" cy="369332"/>
          </a:xfrm>
          <a:prstGeom prst="rect">
            <a:avLst/>
          </a:prstGeom>
          <a:noFill/>
        </p:spPr>
        <p:txBody>
          <a:bodyPr wrap="square" rtlCol="0">
            <a:spAutoFit/>
          </a:bodyPr>
          <a:lstStyle/>
          <a:p>
            <a:r>
              <a:rPr lang="en-US" dirty="0" smtClean="0"/>
              <a:t>(Using External Control Commands)</a:t>
            </a:r>
            <a:endParaRPr lang="en-US" dirty="0"/>
          </a:p>
        </p:txBody>
      </p:sp>
    </p:spTree>
    <p:extLst>
      <p:ext uri="{BB962C8B-B14F-4D97-AF65-F5344CB8AC3E}">
        <p14:creationId xmlns:p14="http://schemas.microsoft.com/office/powerpoint/2010/main" val="2600081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10 on Raspberry Pi 2</a:t>
            </a:r>
            <a:endParaRPr lang="en-US" dirty="0"/>
          </a:p>
        </p:txBody>
      </p:sp>
      <p:sp>
        <p:nvSpPr>
          <p:cNvPr id="4" name="Content Placeholder 3"/>
          <p:cNvSpPr>
            <a:spLocks noGrp="1"/>
          </p:cNvSpPr>
          <p:nvPr>
            <p:ph sz="half" idx="1"/>
          </p:nvPr>
        </p:nvSpPr>
        <p:spPr>
          <a:xfrm>
            <a:off x="1097280" y="1845735"/>
            <a:ext cx="4937760" cy="3726700"/>
          </a:xfrm>
        </p:spPr>
        <p:txBody>
          <a:bodyPr>
            <a:normAutofit/>
          </a:bodyPr>
          <a:lstStyle/>
          <a:p>
            <a:r>
              <a:rPr lang="en-US" dirty="0" smtClean="0"/>
              <a:t>At the end of April 2015, Microsoft released a preview version of it’s free Windows 10 IoT (Internet of Things) core edition targeting the Raspberry Pi 2.</a:t>
            </a:r>
          </a:p>
          <a:p>
            <a:r>
              <a:rPr lang="en-US" dirty="0" smtClean="0"/>
              <a:t>This edition of Windows 10 is heavily stripped down version of the OS, designed for the embedded device.</a:t>
            </a:r>
          </a:p>
          <a:p>
            <a:r>
              <a:rPr lang="en-US" dirty="0" smtClean="0"/>
              <a:t>This OS omits the traditional desktop UI and the majority of background services found on full desktop installations</a:t>
            </a:r>
          </a:p>
          <a:p>
            <a:r>
              <a:rPr lang="en-US" dirty="0" smtClean="0"/>
              <a:t>Runs Windows 10 universal applications</a:t>
            </a:r>
          </a:p>
          <a:p>
            <a:endParaRPr lang="en-US" dirty="0" smtClean="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555" y="1845734"/>
            <a:ext cx="4937125" cy="3726700"/>
          </a:xfrm>
        </p:spPr>
      </p:pic>
      <p:sp>
        <p:nvSpPr>
          <p:cNvPr id="7" name="TextBox 6"/>
          <p:cNvSpPr txBox="1"/>
          <p:nvPr/>
        </p:nvSpPr>
        <p:spPr>
          <a:xfrm>
            <a:off x="1097280" y="5772150"/>
            <a:ext cx="10058400" cy="523220"/>
          </a:xfrm>
          <a:prstGeom prst="rect">
            <a:avLst/>
          </a:prstGeom>
          <a:noFill/>
        </p:spPr>
        <p:txBody>
          <a:bodyPr wrap="square" rtlCol="0">
            <a:spAutoFit/>
          </a:bodyPr>
          <a:lstStyle/>
          <a:p>
            <a:pPr algn="r"/>
            <a:r>
              <a:rPr lang="en-US" sz="1400" b="1" dirty="0" smtClean="0"/>
              <a:t>Get Started at: </a:t>
            </a:r>
            <a:r>
              <a:rPr lang="en-US" sz="1400" b="1" dirty="0" smtClean="0">
                <a:hlinkClick r:id="rId4"/>
              </a:rPr>
              <a:t>http://ms-iot.github.io/content/en-US/win10/SetupRPI.htm</a:t>
            </a:r>
            <a:endParaRPr lang="en-US" sz="1400" b="1" dirty="0" smtClean="0"/>
          </a:p>
          <a:p>
            <a:pPr algn="r"/>
            <a:endParaRPr lang="en-US" sz="1400" dirty="0" smtClean="0"/>
          </a:p>
        </p:txBody>
      </p:sp>
    </p:spTree>
    <p:extLst>
      <p:ext uri="{BB962C8B-B14F-4D97-AF65-F5344CB8AC3E}">
        <p14:creationId xmlns:p14="http://schemas.microsoft.com/office/powerpoint/2010/main" val="247319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Software Components</a:t>
            </a:r>
            <a:endParaRPr lang="en-US" dirty="0"/>
          </a:p>
        </p:txBody>
      </p:sp>
      <p:sp>
        <p:nvSpPr>
          <p:cNvPr id="9" name="Content Placeholder 8"/>
          <p:cNvSpPr>
            <a:spLocks noGrp="1"/>
          </p:cNvSpPr>
          <p:nvPr>
            <p:ph sz="half" idx="1"/>
          </p:nvPr>
        </p:nvSpPr>
        <p:spPr/>
        <p:txBody>
          <a:bodyPr>
            <a:normAutofit fontScale="92500" lnSpcReduction="10000"/>
          </a:bodyPr>
          <a:lstStyle/>
          <a:p>
            <a:pPr marL="0" indent="0">
              <a:buNone/>
            </a:pPr>
            <a:r>
              <a:rPr lang="en-US" dirty="0" smtClean="0"/>
              <a:t>Windows 10 IoT Core</a:t>
            </a:r>
          </a:p>
          <a:p>
            <a:pPr lvl="1"/>
            <a:r>
              <a:rPr lang="en-US" dirty="0" smtClean="0"/>
              <a:t>Operating System for Raspberry Pi 2</a:t>
            </a:r>
            <a:br>
              <a:rPr lang="en-US" dirty="0" smtClean="0"/>
            </a:br>
            <a:endParaRPr lang="en-US" dirty="0" smtClean="0"/>
          </a:p>
          <a:p>
            <a:pPr marL="0" indent="0">
              <a:buNone/>
            </a:pPr>
            <a:r>
              <a:rPr lang="en-US" dirty="0" smtClean="0"/>
              <a:t>Windows Universal Application</a:t>
            </a:r>
          </a:p>
          <a:p>
            <a:pPr lvl="1"/>
            <a:r>
              <a:rPr lang="en-US" dirty="0" smtClean="0"/>
              <a:t>Our custom application targeting Windows 10</a:t>
            </a:r>
            <a:br>
              <a:rPr lang="en-US" dirty="0" smtClean="0"/>
            </a:br>
            <a:endParaRPr lang="en-US" dirty="0" smtClean="0"/>
          </a:p>
          <a:p>
            <a:pPr marL="0" indent="0">
              <a:buNone/>
            </a:pPr>
            <a:r>
              <a:rPr lang="en-US" dirty="0" smtClean="0"/>
              <a:t>Windows IoT Extension SDK</a:t>
            </a:r>
          </a:p>
          <a:p>
            <a:pPr lvl="1"/>
            <a:r>
              <a:rPr lang="en-US" dirty="0" smtClean="0"/>
              <a:t>Adds support for controlling GPIO hardware on our Raspberry Pi 2</a:t>
            </a:r>
            <a:br>
              <a:rPr lang="en-US" dirty="0" smtClean="0"/>
            </a:br>
            <a:endParaRPr lang="en-US" dirty="0" smtClean="0"/>
          </a:p>
          <a:p>
            <a:pPr marL="0" indent="0">
              <a:buNone/>
            </a:pPr>
            <a:r>
              <a:rPr lang="en-US" dirty="0" smtClean="0"/>
              <a:t>Spyder Client Library</a:t>
            </a:r>
          </a:p>
          <a:p>
            <a:pPr lvl="1"/>
            <a:r>
              <a:rPr lang="en-US" dirty="0" smtClean="0"/>
              <a:t>Adds support for interacting with Spyder servers over a network</a:t>
            </a:r>
          </a:p>
        </p:txBody>
      </p:sp>
      <p:pic>
        <p:nvPicPr>
          <p:cNvPr id="16" name="Content Placeholder 15"/>
          <p:cNvPicPr>
            <a:picLocks noGrp="1" noChangeAspect="1"/>
          </p:cNvPicPr>
          <p:nvPr>
            <p:ph sz="half" idx="2"/>
          </p:nvPr>
        </p:nvPicPr>
        <p:blipFill>
          <a:blip r:embed="rId3"/>
          <a:stretch>
            <a:fillRect/>
          </a:stretch>
        </p:blipFill>
        <p:spPr>
          <a:xfrm>
            <a:off x="6449175" y="2345625"/>
            <a:ext cx="4475250" cy="3024000"/>
          </a:xfrm>
          <a:prstGeom prst="rect">
            <a:avLst/>
          </a:prstGeom>
        </p:spPr>
      </p:pic>
    </p:spTree>
    <p:extLst>
      <p:ext uri="{BB962C8B-B14F-4D97-AF65-F5344CB8AC3E}">
        <p14:creationId xmlns:p14="http://schemas.microsoft.com/office/powerpoint/2010/main" val="3105903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Software Application Flow</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Application Start</a:t>
            </a:r>
          </a:p>
          <a:p>
            <a:pPr marL="514350" indent="-514350">
              <a:buFont typeface="+mj-lt"/>
              <a:buAutoNum type="arabicPeriod"/>
            </a:pPr>
            <a:r>
              <a:rPr lang="en-US" dirty="0" smtClean="0"/>
              <a:t>Initialize our 8 GPIO pins, and set them to low (off state)</a:t>
            </a:r>
          </a:p>
          <a:p>
            <a:pPr marL="514350" indent="-514350">
              <a:buFont typeface="+mj-lt"/>
              <a:buAutoNum type="arabicPeriod"/>
            </a:pPr>
            <a:r>
              <a:rPr lang="en-US" dirty="0" smtClean="0"/>
              <a:t>Initialize a </a:t>
            </a:r>
            <a:r>
              <a:rPr lang="en-US" dirty="0" err="1" smtClean="0"/>
              <a:t>SpyderClientManager</a:t>
            </a:r>
            <a:r>
              <a:rPr lang="en-US" dirty="0" smtClean="0"/>
              <a:t>, and subscribe to an event notifying us of Spyder servers detected on the network.</a:t>
            </a:r>
          </a:p>
          <a:p>
            <a:pPr marL="514350" indent="-514350">
              <a:buFont typeface="+mj-lt"/>
              <a:buAutoNum type="arabicPeriod"/>
            </a:pPr>
            <a:r>
              <a:rPr lang="en-US" dirty="0" smtClean="0"/>
              <a:t>When our target Spyder server is detected, subscribe to an event which gives us the real-time data feed for that server.</a:t>
            </a:r>
          </a:p>
          <a:p>
            <a:pPr marL="514350" indent="-514350">
              <a:buFont typeface="+mj-lt"/>
              <a:buAutoNum type="arabicPeriod"/>
            </a:pPr>
            <a:r>
              <a:rPr lang="en-US" dirty="0" smtClean="0"/>
              <a:t>In the handler for our real-time data feed (Drawing Data), loop through the layers to find which of our sources are visible in program, and turn the corresponding GPIO pins on and off.</a:t>
            </a:r>
          </a:p>
          <a:p>
            <a:pPr marL="514350" indent="-514350">
              <a:buFont typeface="+mj-lt"/>
              <a:buAutoNum type="arabicPeriod"/>
            </a:pPr>
            <a:r>
              <a:rPr lang="en-US" dirty="0" smtClean="0"/>
              <a:t>Run indefinitely – tallies will be re-evaluated and updated every time we receive a drawing data message from the network.</a:t>
            </a:r>
          </a:p>
          <a:p>
            <a:pPr marL="514350" indent="-514350">
              <a:buFont typeface="+mj-lt"/>
              <a:buAutoNum type="arabicPeriod"/>
            </a:pPr>
            <a:endParaRPr lang="en-US" dirty="0"/>
          </a:p>
        </p:txBody>
      </p:sp>
    </p:spTree>
    <p:extLst>
      <p:ext uri="{BB962C8B-B14F-4D97-AF65-F5344CB8AC3E}">
        <p14:creationId xmlns:p14="http://schemas.microsoft.com/office/powerpoint/2010/main" val="3176839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Let’s go write some code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451586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idx="1"/>
          </p:nvPr>
        </p:nvSpPr>
        <p:spPr/>
        <p:txBody>
          <a:bodyPr/>
          <a:lstStyle/>
          <a:p>
            <a:r>
              <a:rPr lang="en-US" dirty="0" smtClean="0"/>
              <a:t>What did we do, and what will we do next?</a:t>
            </a:r>
            <a:endParaRPr lang="en-US" dirty="0"/>
          </a:p>
        </p:txBody>
      </p:sp>
    </p:spTree>
    <p:extLst>
      <p:ext uri="{BB962C8B-B14F-4D97-AF65-F5344CB8AC3E}">
        <p14:creationId xmlns:p14="http://schemas.microsoft.com/office/powerpoint/2010/main" val="3488549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Hardware Overview</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974670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Powered by Raspberry Pi 2</a:t>
            </a:r>
            <a:endParaRPr lang="en-US" dirty="0"/>
          </a:p>
        </p:txBody>
      </p:sp>
      <p:sp>
        <p:nvSpPr>
          <p:cNvPr id="5" name="Content Placeholder 4"/>
          <p:cNvSpPr>
            <a:spLocks noGrp="1"/>
          </p:cNvSpPr>
          <p:nvPr>
            <p:ph sz="half" idx="1"/>
          </p:nvPr>
        </p:nvSpPr>
        <p:spPr/>
        <p:txBody>
          <a:bodyPr/>
          <a:lstStyle/>
          <a:p>
            <a:r>
              <a:rPr lang="en-US" dirty="0" smtClean="0"/>
              <a:t>$35 stand-alone board</a:t>
            </a:r>
          </a:p>
          <a:p>
            <a:r>
              <a:rPr lang="en-US" dirty="0" smtClean="0"/>
              <a:t>$70 as a kit on Amazon</a:t>
            </a:r>
          </a:p>
          <a:p>
            <a:r>
              <a:rPr lang="en-US" dirty="0" smtClean="0"/>
              <a:t>Quad-Core 900 </a:t>
            </a:r>
            <a:r>
              <a:rPr lang="en-US" dirty="0" err="1" smtClean="0"/>
              <a:t>Mhz</a:t>
            </a:r>
            <a:r>
              <a:rPr lang="en-US" dirty="0" smtClean="0"/>
              <a:t> processor</a:t>
            </a:r>
          </a:p>
          <a:p>
            <a:r>
              <a:rPr lang="en-US" dirty="0" smtClean="0"/>
              <a:t>1GB RAM</a:t>
            </a:r>
          </a:p>
          <a:p>
            <a:r>
              <a:rPr lang="en-US" dirty="0" smtClean="0"/>
              <a:t>100Mb Ethernet</a:t>
            </a:r>
          </a:p>
          <a:p>
            <a:r>
              <a:rPr lang="en-US" dirty="0" smtClean="0"/>
              <a:t>Tons of IO</a:t>
            </a:r>
          </a:p>
          <a:p>
            <a:r>
              <a:rPr lang="en-US" dirty="0" smtClean="0"/>
              <a:t>Runs Linux or Windows 10</a:t>
            </a:r>
            <a:endParaRPr lang="en-US" dirty="0"/>
          </a:p>
        </p:txBody>
      </p:sp>
      <p:pic>
        <p:nvPicPr>
          <p:cNvPr id="7" name="Content Placeholder 6"/>
          <p:cNvPicPr>
            <a:picLocks noGrp="1" noChangeAspect="1"/>
          </p:cNvPicPr>
          <p:nvPr>
            <p:ph sz="half" idx="2"/>
          </p:nvPr>
        </p:nvPicPr>
        <p:blipFill>
          <a:blip r:embed="rId3"/>
          <a:stretch>
            <a:fillRect/>
          </a:stretch>
        </p:blipFill>
        <p:spPr>
          <a:xfrm>
            <a:off x="6218238" y="2439373"/>
            <a:ext cx="4937125" cy="2836505"/>
          </a:xfrm>
          <a:prstGeom prst="rect">
            <a:avLst/>
          </a:prstGeom>
        </p:spPr>
      </p:pic>
      <p:pic>
        <p:nvPicPr>
          <p:cNvPr id="8" name="Picture 7"/>
          <p:cNvPicPr>
            <a:picLocks noChangeAspect="1"/>
          </p:cNvPicPr>
          <p:nvPr/>
        </p:nvPicPr>
        <p:blipFill>
          <a:blip r:embed="rId4"/>
          <a:stretch>
            <a:fillRect/>
          </a:stretch>
        </p:blipFill>
        <p:spPr>
          <a:xfrm>
            <a:off x="8024278" y="590058"/>
            <a:ext cx="3511597" cy="1956556"/>
          </a:xfrm>
          <a:prstGeom prst="rect">
            <a:avLst/>
          </a:prstGeom>
        </p:spPr>
      </p:pic>
    </p:spTree>
    <p:extLst>
      <p:ext uri="{BB962C8B-B14F-4D97-AF65-F5344CB8AC3E}">
        <p14:creationId xmlns:p14="http://schemas.microsoft.com/office/powerpoint/2010/main" val="2666543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Tally/Relay Board</a:t>
            </a:r>
            <a:endParaRPr lang="en-US" dirty="0"/>
          </a:p>
        </p:txBody>
      </p:sp>
      <p:sp>
        <p:nvSpPr>
          <p:cNvPr id="3" name="Content Placeholder 2"/>
          <p:cNvSpPr>
            <a:spLocks noGrp="1"/>
          </p:cNvSpPr>
          <p:nvPr>
            <p:ph sz="half" idx="1"/>
          </p:nvPr>
        </p:nvSpPr>
        <p:spPr/>
        <p:txBody>
          <a:bodyPr/>
          <a:lstStyle/>
          <a:p>
            <a:r>
              <a:rPr lang="en-US" dirty="0" err="1" smtClean="0"/>
              <a:t>Jbtec</a:t>
            </a:r>
            <a:r>
              <a:rPr lang="en-US" dirty="0" smtClean="0"/>
              <a:t> 8 Channel 5V Relay Module</a:t>
            </a:r>
          </a:p>
          <a:p>
            <a:r>
              <a:rPr lang="en-US" dirty="0" smtClean="0"/>
              <a:t>$9 on Amazon</a:t>
            </a:r>
          </a:p>
          <a:p>
            <a:r>
              <a:rPr lang="en-US" dirty="0" smtClean="0"/>
              <a:t>Each relay supports:</a:t>
            </a:r>
          </a:p>
          <a:p>
            <a:pPr lvl="1"/>
            <a:r>
              <a:rPr lang="en-US" dirty="0" smtClean="0"/>
              <a:t>AC 250V @ 10 Amps</a:t>
            </a:r>
          </a:p>
          <a:p>
            <a:pPr lvl="1"/>
            <a:r>
              <a:rPr lang="en-US" dirty="0" smtClean="0"/>
              <a:t>DC 30V @ 10 Amps</a:t>
            </a:r>
          </a:p>
          <a:p>
            <a:r>
              <a:rPr lang="en-US" dirty="0" smtClean="0"/>
              <a:t>Has built-in status LEDs</a:t>
            </a:r>
          </a:p>
          <a:p>
            <a:r>
              <a:rPr lang="en-US" dirty="0" smtClean="0"/>
              <a:t>Connects to our Pi via 8 GPIO Pins</a:t>
            </a:r>
            <a:endParaRPr lang="en-US" dirty="0"/>
          </a:p>
        </p:txBody>
      </p:sp>
      <p:pic>
        <p:nvPicPr>
          <p:cNvPr id="5" name="Content Placeholder 4"/>
          <p:cNvPicPr>
            <a:picLocks noGrp="1" noChangeAspect="1"/>
          </p:cNvPicPr>
          <p:nvPr>
            <p:ph sz="half" idx="2"/>
          </p:nvPr>
        </p:nvPicPr>
        <p:blipFill>
          <a:blip r:embed="rId3"/>
          <a:stretch>
            <a:fillRect/>
          </a:stretch>
        </p:blipFill>
        <p:spPr>
          <a:xfrm>
            <a:off x="6172199" y="2076450"/>
            <a:ext cx="5941119" cy="3413325"/>
          </a:xfrm>
          <a:prstGeom prst="rect">
            <a:avLst/>
          </a:prstGeom>
        </p:spPr>
      </p:pic>
    </p:spTree>
    <p:extLst>
      <p:ext uri="{BB962C8B-B14F-4D97-AF65-F5344CB8AC3E}">
        <p14:creationId xmlns:p14="http://schemas.microsoft.com/office/powerpoint/2010/main" val="2281461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Wiring Diagram</a:t>
            </a:r>
            <a:endParaRPr lang="en-US" dirty="0"/>
          </a:p>
        </p:txBody>
      </p:sp>
      <p:pic>
        <p:nvPicPr>
          <p:cNvPr id="4" name="Picture 3"/>
          <p:cNvPicPr>
            <a:picLocks noChangeAspect="1"/>
          </p:cNvPicPr>
          <p:nvPr/>
        </p:nvPicPr>
        <p:blipFill>
          <a:blip r:embed="rId3"/>
          <a:stretch>
            <a:fillRect/>
          </a:stretch>
        </p:blipFill>
        <p:spPr>
          <a:xfrm>
            <a:off x="1170174" y="1737360"/>
            <a:ext cx="7182994" cy="4599040"/>
          </a:xfrm>
          <a:prstGeom prst="rect">
            <a:avLst/>
          </a:prstGeom>
        </p:spPr>
      </p:pic>
      <p:pic>
        <p:nvPicPr>
          <p:cNvPr id="5" name="Picture 4"/>
          <p:cNvPicPr>
            <a:picLocks noChangeAspect="1"/>
          </p:cNvPicPr>
          <p:nvPr/>
        </p:nvPicPr>
        <p:blipFill>
          <a:blip r:embed="rId4"/>
          <a:stretch>
            <a:fillRect/>
          </a:stretch>
        </p:blipFill>
        <p:spPr>
          <a:xfrm>
            <a:off x="9057076" y="1937049"/>
            <a:ext cx="2818775" cy="2583465"/>
          </a:xfrm>
          <a:prstGeom prst="rect">
            <a:avLst/>
          </a:prstGeom>
        </p:spPr>
      </p:pic>
    </p:spTree>
    <p:extLst>
      <p:ext uri="{BB962C8B-B14F-4D97-AF65-F5344CB8AC3E}">
        <p14:creationId xmlns:p14="http://schemas.microsoft.com/office/powerpoint/2010/main" val="35995949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Wiring – Test Harness</a:t>
            </a:r>
            <a:endParaRPr lang="en-US" dirty="0"/>
          </a:p>
        </p:txBody>
      </p:sp>
      <p:pic>
        <p:nvPicPr>
          <p:cNvPr id="4" name="Picture 3"/>
          <p:cNvPicPr>
            <a:picLocks noChangeAspect="1"/>
          </p:cNvPicPr>
          <p:nvPr/>
        </p:nvPicPr>
        <p:blipFill>
          <a:blip r:embed="rId3"/>
          <a:stretch>
            <a:fillRect/>
          </a:stretch>
        </p:blipFill>
        <p:spPr>
          <a:xfrm>
            <a:off x="6790731" y="1737359"/>
            <a:ext cx="3690054" cy="4484543"/>
          </a:xfrm>
          <a:prstGeom prst="rect">
            <a:avLst/>
          </a:prstGeom>
        </p:spPr>
      </p:pic>
      <p:sp>
        <p:nvSpPr>
          <p:cNvPr id="5" name="TextBox 4"/>
          <p:cNvSpPr txBox="1"/>
          <p:nvPr/>
        </p:nvSpPr>
        <p:spPr>
          <a:xfrm>
            <a:off x="626076" y="1690688"/>
            <a:ext cx="4572000" cy="1754326"/>
          </a:xfrm>
          <a:prstGeom prst="rect">
            <a:avLst/>
          </a:prstGeom>
          <a:noFill/>
        </p:spPr>
        <p:txBody>
          <a:bodyPr wrap="square" rtlCol="0">
            <a:spAutoFit/>
          </a:bodyPr>
          <a:lstStyle/>
          <a:p>
            <a:r>
              <a:rPr lang="en-US" dirty="0" smtClean="0"/>
              <a:t>Simple circuit to light up an LED for each of the 8 relays.</a:t>
            </a:r>
          </a:p>
          <a:p>
            <a:r>
              <a:rPr lang="en-US" dirty="0" smtClean="0"/>
              <a:t>  </a:t>
            </a:r>
          </a:p>
          <a:p>
            <a:r>
              <a:rPr lang="en-US" dirty="0" smtClean="0"/>
              <a:t>When closed, the relay will complete the circuit being powered by a standard +9V battery, and light our LED.</a:t>
            </a:r>
            <a:endParaRPr lang="en-US" dirty="0"/>
          </a:p>
        </p:txBody>
      </p:sp>
      <p:pic>
        <p:nvPicPr>
          <p:cNvPr id="6" name="Picture 5"/>
          <p:cNvPicPr>
            <a:picLocks noChangeAspect="1"/>
          </p:cNvPicPr>
          <p:nvPr/>
        </p:nvPicPr>
        <p:blipFill>
          <a:blip r:embed="rId4"/>
          <a:stretch>
            <a:fillRect/>
          </a:stretch>
        </p:blipFill>
        <p:spPr>
          <a:xfrm>
            <a:off x="788001" y="3614055"/>
            <a:ext cx="4636172" cy="26078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2171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Let’s take a look</a:t>
            </a:r>
            <a:endParaRPr lang="en-US" dirty="0"/>
          </a:p>
        </p:txBody>
      </p:sp>
      <p:sp>
        <p:nvSpPr>
          <p:cNvPr id="5" name="Text Placeholder 4"/>
          <p:cNvSpPr>
            <a:spLocks noGrp="1"/>
          </p:cNvSpPr>
          <p:nvPr>
            <p:ph type="body" idx="1"/>
          </p:nvPr>
        </p:nvSpPr>
        <p:spPr/>
        <p:txBody>
          <a:bodyPr/>
          <a:lstStyle/>
          <a:p>
            <a:r>
              <a:rPr lang="en-US" dirty="0" smtClean="0"/>
              <a:t> - Time to see some hardware</a:t>
            </a:r>
            <a:endParaRPr lang="en-US" dirty="0"/>
          </a:p>
        </p:txBody>
      </p:sp>
    </p:spTree>
    <p:extLst>
      <p:ext uri="{BB962C8B-B14F-4D97-AF65-F5344CB8AC3E}">
        <p14:creationId xmlns:p14="http://schemas.microsoft.com/office/powerpoint/2010/main" val="6540171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Software Overview</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805238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 Server Discovery</a:t>
            </a:r>
            <a:endParaRPr lang="en-US" dirty="0"/>
          </a:p>
        </p:txBody>
      </p:sp>
      <p:pic>
        <p:nvPicPr>
          <p:cNvPr id="4" name="Picture 3"/>
          <p:cNvPicPr>
            <a:picLocks noChangeAspect="1"/>
          </p:cNvPicPr>
          <p:nvPr/>
        </p:nvPicPr>
        <p:blipFill>
          <a:blip r:embed="rId3"/>
          <a:stretch>
            <a:fillRect/>
          </a:stretch>
        </p:blipFill>
        <p:spPr>
          <a:xfrm>
            <a:off x="209421" y="1965140"/>
            <a:ext cx="2897730" cy="3434348"/>
          </a:xfrm>
          <a:prstGeom prst="rect">
            <a:avLst/>
          </a:prstGeom>
        </p:spPr>
      </p:pic>
      <p:pic>
        <p:nvPicPr>
          <p:cNvPr id="6" name="Picture 5"/>
          <p:cNvPicPr>
            <a:picLocks noChangeAspect="1"/>
          </p:cNvPicPr>
          <p:nvPr/>
        </p:nvPicPr>
        <p:blipFill>
          <a:blip r:embed="rId4"/>
          <a:stretch>
            <a:fillRect/>
          </a:stretch>
        </p:blipFill>
        <p:spPr>
          <a:xfrm>
            <a:off x="9277369" y="3706878"/>
            <a:ext cx="2335000" cy="169261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77510" y="2895522"/>
            <a:ext cx="1939084" cy="1215159"/>
          </a:xfrm>
          <a:prstGeom prst="rect">
            <a:avLst/>
          </a:prstGeom>
        </p:spPr>
      </p:pic>
      <p:cxnSp>
        <p:nvCxnSpPr>
          <p:cNvPr id="28" name="Straight Arrow Connector 27"/>
          <p:cNvCxnSpPr/>
          <p:nvPr/>
        </p:nvCxnSpPr>
        <p:spPr>
          <a:xfrm flipV="1">
            <a:off x="6604579" y="2416021"/>
            <a:ext cx="2430162" cy="855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12817" y="3755662"/>
            <a:ext cx="2432329" cy="797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238213" y="2800118"/>
            <a:ext cx="1515796" cy="53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238213" y="3762877"/>
            <a:ext cx="1515796" cy="54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6"/>
          <a:stretch>
            <a:fillRect/>
          </a:stretch>
        </p:blipFill>
        <p:spPr>
          <a:xfrm>
            <a:off x="9277369" y="1844386"/>
            <a:ext cx="2335000" cy="1674800"/>
          </a:xfrm>
          <a:prstGeom prst="rect">
            <a:avLst/>
          </a:prstGeom>
        </p:spPr>
      </p:pic>
      <p:sp>
        <p:nvSpPr>
          <p:cNvPr id="39" name="TextBox 38"/>
          <p:cNvSpPr txBox="1"/>
          <p:nvPr/>
        </p:nvSpPr>
        <p:spPr>
          <a:xfrm>
            <a:off x="4868416" y="3980296"/>
            <a:ext cx="1655952" cy="369332"/>
          </a:xfrm>
          <a:prstGeom prst="rect">
            <a:avLst/>
          </a:prstGeom>
          <a:noFill/>
        </p:spPr>
        <p:txBody>
          <a:bodyPr wrap="square" rtlCol="0">
            <a:spAutoFit/>
          </a:bodyPr>
          <a:lstStyle/>
          <a:p>
            <a:r>
              <a:rPr lang="en-US" dirty="0" smtClean="0"/>
              <a:t>Network Switch</a:t>
            </a:r>
            <a:endParaRPr lang="en-US" dirty="0"/>
          </a:p>
        </p:txBody>
      </p:sp>
      <p:sp>
        <p:nvSpPr>
          <p:cNvPr id="40" name="TextBox 39"/>
          <p:cNvSpPr txBox="1"/>
          <p:nvPr/>
        </p:nvSpPr>
        <p:spPr>
          <a:xfrm>
            <a:off x="209421" y="5399488"/>
            <a:ext cx="3978133" cy="923330"/>
          </a:xfrm>
          <a:prstGeom prst="rect">
            <a:avLst/>
          </a:prstGeom>
          <a:noFill/>
        </p:spPr>
        <p:txBody>
          <a:bodyPr wrap="square" rtlCol="0">
            <a:spAutoFit/>
          </a:bodyPr>
          <a:lstStyle/>
          <a:p>
            <a:r>
              <a:rPr lang="en-US" dirty="0" smtClean="0"/>
              <a:t>1. Spyder servers send a UDP broadcast every 10-30 seconds to announce their presence to the network</a:t>
            </a:r>
            <a:endParaRPr lang="en-US" dirty="0"/>
          </a:p>
        </p:txBody>
      </p:sp>
      <p:sp>
        <p:nvSpPr>
          <p:cNvPr id="41" name="TextBox 40"/>
          <p:cNvSpPr txBox="1"/>
          <p:nvPr/>
        </p:nvSpPr>
        <p:spPr>
          <a:xfrm>
            <a:off x="7971244" y="5422281"/>
            <a:ext cx="3641125" cy="923330"/>
          </a:xfrm>
          <a:prstGeom prst="rect">
            <a:avLst/>
          </a:prstGeom>
          <a:noFill/>
        </p:spPr>
        <p:txBody>
          <a:bodyPr wrap="square" rtlCol="0">
            <a:spAutoFit/>
          </a:bodyPr>
          <a:lstStyle/>
          <a:p>
            <a:r>
              <a:rPr lang="en-US" dirty="0" smtClean="0"/>
              <a:t>2. Client applications on the network detect servers by listening for UDP broadcasts from Spyder servers</a:t>
            </a:r>
            <a:endParaRPr lang="en-US" dirty="0"/>
          </a:p>
        </p:txBody>
      </p:sp>
      <p:sp>
        <p:nvSpPr>
          <p:cNvPr id="51" name="TextBox 50"/>
          <p:cNvSpPr txBox="1"/>
          <p:nvPr/>
        </p:nvSpPr>
        <p:spPr>
          <a:xfrm rot="1172801">
            <a:off x="3300322" y="2810833"/>
            <a:ext cx="1705232" cy="253916"/>
          </a:xfrm>
          <a:prstGeom prst="rect">
            <a:avLst/>
          </a:prstGeom>
          <a:noFill/>
        </p:spPr>
        <p:txBody>
          <a:bodyPr wrap="square" rtlCol="0">
            <a:spAutoFit/>
          </a:bodyPr>
          <a:lstStyle/>
          <a:p>
            <a:r>
              <a:rPr lang="en-US" sz="1050" dirty="0" smtClean="0"/>
              <a:t>Broadcast Data</a:t>
            </a:r>
            <a:endParaRPr lang="en-US" sz="1050" dirty="0"/>
          </a:p>
        </p:txBody>
      </p:sp>
      <p:sp>
        <p:nvSpPr>
          <p:cNvPr id="52" name="TextBox 51"/>
          <p:cNvSpPr txBox="1"/>
          <p:nvPr/>
        </p:nvSpPr>
        <p:spPr>
          <a:xfrm rot="20373776">
            <a:off x="3090654" y="3818059"/>
            <a:ext cx="1705232" cy="253916"/>
          </a:xfrm>
          <a:prstGeom prst="rect">
            <a:avLst/>
          </a:prstGeom>
          <a:noFill/>
        </p:spPr>
        <p:txBody>
          <a:bodyPr wrap="square" rtlCol="0">
            <a:spAutoFit/>
          </a:bodyPr>
          <a:lstStyle/>
          <a:p>
            <a:r>
              <a:rPr lang="en-US" sz="1050" dirty="0" smtClean="0"/>
              <a:t>Broadcast Data</a:t>
            </a:r>
            <a:endParaRPr lang="en-US" sz="1050" dirty="0"/>
          </a:p>
        </p:txBody>
      </p:sp>
      <p:sp>
        <p:nvSpPr>
          <p:cNvPr id="53" name="TextBox 52"/>
          <p:cNvSpPr txBox="1"/>
          <p:nvPr/>
        </p:nvSpPr>
        <p:spPr>
          <a:xfrm rot="20518404">
            <a:off x="6778333" y="2661895"/>
            <a:ext cx="1705232" cy="253916"/>
          </a:xfrm>
          <a:prstGeom prst="rect">
            <a:avLst/>
          </a:prstGeom>
          <a:noFill/>
        </p:spPr>
        <p:txBody>
          <a:bodyPr wrap="square" rtlCol="0">
            <a:spAutoFit/>
          </a:bodyPr>
          <a:lstStyle/>
          <a:p>
            <a:r>
              <a:rPr lang="en-US" sz="1050" dirty="0" smtClean="0"/>
              <a:t>Broadcast Data</a:t>
            </a:r>
            <a:endParaRPr lang="en-US" sz="1050" dirty="0"/>
          </a:p>
        </p:txBody>
      </p:sp>
      <p:sp>
        <p:nvSpPr>
          <p:cNvPr id="54" name="TextBox 53"/>
          <p:cNvSpPr txBox="1"/>
          <p:nvPr/>
        </p:nvSpPr>
        <p:spPr>
          <a:xfrm rot="1043345">
            <a:off x="6818297" y="3803306"/>
            <a:ext cx="1705232" cy="253916"/>
          </a:xfrm>
          <a:prstGeom prst="rect">
            <a:avLst/>
          </a:prstGeom>
          <a:noFill/>
        </p:spPr>
        <p:txBody>
          <a:bodyPr wrap="square" rtlCol="0">
            <a:spAutoFit/>
          </a:bodyPr>
          <a:lstStyle/>
          <a:p>
            <a:r>
              <a:rPr lang="en-US" sz="1050" dirty="0" smtClean="0"/>
              <a:t>Broadcast Data</a:t>
            </a:r>
            <a:endParaRPr lang="en-US" sz="1050" dirty="0"/>
          </a:p>
        </p:txBody>
      </p:sp>
    </p:spTree>
    <p:extLst>
      <p:ext uri="{BB962C8B-B14F-4D97-AF65-F5344CB8AC3E}">
        <p14:creationId xmlns:p14="http://schemas.microsoft.com/office/powerpoint/2010/main" val="184274704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910</TotalTime>
  <Words>2263</Words>
  <Application>Microsoft Office PowerPoint</Application>
  <PresentationFormat>Widescreen</PresentationFormat>
  <Paragraphs>134</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Calibri Light</vt:lpstr>
      <vt:lpstr>Retrospect</vt:lpstr>
      <vt:lpstr>Creating a Vista Spyder Tally Controller</vt:lpstr>
      <vt:lpstr>Hardware Overview</vt:lpstr>
      <vt:lpstr>Powered by Raspberry Pi 2</vt:lpstr>
      <vt:lpstr>Tally/Relay Board</vt:lpstr>
      <vt:lpstr>Hardware Wiring Diagram</vt:lpstr>
      <vt:lpstr>Hardware Wiring – Test Harness</vt:lpstr>
      <vt:lpstr>Let’s take a look</vt:lpstr>
      <vt:lpstr>Software Overview</vt:lpstr>
      <vt:lpstr>Networking: Server Discovery</vt:lpstr>
      <vt:lpstr>Networking: Live Data (Drawing Data)</vt:lpstr>
      <vt:lpstr>Networking: Live Data (Drawing Data)</vt:lpstr>
      <vt:lpstr>Adding the Tally Controller to the network</vt:lpstr>
      <vt:lpstr>How we’re not doing it…</vt:lpstr>
      <vt:lpstr>Windows 10 on Raspberry Pi 2</vt:lpstr>
      <vt:lpstr>Software Components</vt:lpstr>
      <vt:lpstr>Software Application Flow</vt:lpstr>
      <vt:lpstr>Let’s go write some code</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Tally Controller</dc:title>
  <dc:creator>Derek Smithson</dc:creator>
  <cp:lastModifiedBy>Derek Smithson</cp:lastModifiedBy>
  <cp:revision>61</cp:revision>
  <dcterms:created xsi:type="dcterms:W3CDTF">2015-06-06T19:24:22Z</dcterms:created>
  <dcterms:modified xsi:type="dcterms:W3CDTF">2015-06-07T19:22:49Z</dcterms:modified>
</cp:coreProperties>
</file>